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3" r:id="rId4"/>
    <p:sldId id="272" r:id="rId5"/>
    <p:sldId id="263" r:id="rId6"/>
    <p:sldId id="278" r:id="rId7"/>
    <p:sldId id="281" r:id="rId8"/>
    <p:sldId id="282" r:id="rId9"/>
    <p:sldId id="283" r:id="rId10"/>
    <p:sldId id="284" r:id="rId11"/>
    <p:sldId id="260" r:id="rId12"/>
    <p:sldId id="277" r:id="rId13"/>
    <p:sldId id="279" r:id="rId14"/>
    <p:sldId id="274" r:id="rId15"/>
    <p:sldId id="275" r:id="rId16"/>
    <p:sldId id="270" r:id="rId17"/>
    <p:sldId id="276" r:id="rId18"/>
    <p:sldId id="280" r:id="rId19"/>
    <p:sldId id="27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ttapat Juthaprachakul" initials="NJ" lastIdx="2" clrIdx="0">
    <p:extLst>
      <p:ext uri="{19B8F6BF-5375-455C-9EA6-DF929625EA0E}">
        <p15:presenceInfo xmlns:p15="http://schemas.microsoft.com/office/powerpoint/2012/main" userId="3504c58355793b5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47" d="100"/>
          <a:sy n="47" d="100"/>
        </p:scale>
        <p:origin x="58" y="898"/>
      </p:cViewPr>
      <p:guideLst/>
    </p:cSldViewPr>
  </p:slideViewPr>
  <p:notesTextViewPr>
    <p:cViewPr>
      <p:scale>
        <a:sx n="1" d="1"/>
        <a:sy n="1" d="1"/>
      </p:scale>
      <p:origin x="0" y="0"/>
    </p:cViewPr>
  </p:notesTextViewPr>
  <p:sorterViewPr>
    <p:cViewPr>
      <p:scale>
        <a:sx n="100" d="100"/>
        <a:sy n="100" d="100"/>
      </p:scale>
      <p:origin x="0" y="-466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3-10T22:06:43.915" idx="1">
    <p:pos x="10" y="10"/>
    <p:text>Security inspection has been playing a critical role in
protecting public space from safety threatening such as terrorism. With the growth of population in large cities and
crowd density in public transportation hubs, it becomes more and more important to fast, automatically and accurately recognize prohibited items in X-ray scanned images.
Recent years, the rapid development of deep learning [19]
in particular convolutional neural networks has brought an
evolution to image processing and visual understanding, including discovering and recognizing objects in X-ray images</p:text>
    <p:extLst>
      <p:ext uri="{C676402C-5697-4E1C-873F-D02D1690AC5C}">
        <p15:threadingInfo xmlns:p15="http://schemas.microsoft.com/office/powerpoint/2012/main" timeZoneBias="420"/>
      </p:ext>
    </p:extLst>
  </p:cm>
  <p:cm authorId="1" dt="2020-03-10T22:07:21.611" idx="2">
    <p:pos x="146" y="146"/>
    <p:text/>
    <p:extLst>
      <p:ext uri="{C676402C-5697-4E1C-873F-D02D1690AC5C}">
        <p15:threadingInfo xmlns:p15="http://schemas.microsoft.com/office/powerpoint/2012/main" timeZoneBias="42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8615A-81CF-4481-AF6D-3270A6474C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80F8993-47C9-443F-A136-BDF6AEB66B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B891F5-C013-40EE-935C-4E89FC8DF6DE}"/>
              </a:ext>
            </a:extLst>
          </p:cNvPr>
          <p:cNvSpPr>
            <a:spLocks noGrp="1"/>
          </p:cNvSpPr>
          <p:nvPr>
            <p:ph type="dt" sz="half" idx="10"/>
          </p:nvPr>
        </p:nvSpPr>
        <p:spPr/>
        <p:txBody>
          <a:bodyPr/>
          <a:lstStyle/>
          <a:p>
            <a:fld id="{BFE6DED4-2384-4F2A-8D89-23329A9124C8}" type="datetimeFigureOut">
              <a:rPr lang="en-GB" smtClean="0"/>
              <a:t>12/04/2020</a:t>
            </a:fld>
            <a:endParaRPr lang="en-GB"/>
          </a:p>
        </p:txBody>
      </p:sp>
      <p:sp>
        <p:nvSpPr>
          <p:cNvPr id="5" name="Footer Placeholder 4">
            <a:extLst>
              <a:ext uri="{FF2B5EF4-FFF2-40B4-BE49-F238E27FC236}">
                <a16:creationId xmlns:a16="http://schemas.microsoft.com/office/drawing/2014/main" id="{3C72EA85-3AB6-4CA3-9449-AFF71C577C0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E8895C3-CE62-4C8D-AF4C-56B40DEEE041}"/>
              </a:ext>
            </a:extLst>
          </p:cNvPr>
          <p:cNvSpPr>
            <a:spLocks noGrp="1"/>
          </p:cNvSpPr>
          <p:nvPr>
            <p:ph type="sldNum" sz="quarter" idx="12"/>
          </p:nvPr>
        </p:nvSpPr>
        <p:spPr/>
        <p:txBody>
          <a:bodyPr/>
          <a:lstStyle/>
          <a:p>
            <a:fld id="{C4486249-6404-458B-9268-2AF69728474E}" type="slidenum">
              <a:rPr lang="en-GB" smtClean="0"/>
              <a:t>‹#›</a:t>
            </a:fld>
            <a:endParaRPr lang="en-GB"/>
          </a:p>
        </p:txBody>
      </p:sp>
    </p:spTree>
    <p:extLst>
      <p:ext uri="{BB962C8B-B14F-4D97-AF65-F5344CB8AC3E}">
        <p14:creationId xmlns:p14="http://schemas.microsoft.com/office/powerpoint/2010/main" val="23896573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699D0-3C4B-492A-9168-3B7253914B0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CFD1080-0E7C-4BC7-B109-E9D13597C7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C8404A5-4096-4157-8571-245687B9F6BC}"/>
              </a:ext>
            </a:extLst>
          </p:cNvPr>
          <p:cNvSpPr>
            <a:spLocks noGrp="1"/>
          </p:cNvSpPr>
          <p:nvPr>
            <p:ph type="dt" sz="half" idx="10"/>
          </p:nvPr>
        </p:nvSpPr>
        <p:spPr/>
        <p:txBody>
          <a:bodyPr/>
          <a:lstStyle/>
          <a:p>
            <a:fld id="{BFE6DED4-2384-4F2A-8D89-23329A9124C8}" type="datetimeFigureOut">
              <a:rPr lang="en-GB" smtClean="0"/>
              <a:t>12/04/2020</a:t>
            </a:fld>
            <a:endParaRPr lang="en-GB"/>
          </a:p>
        </p:txBody>
      </p:sp>
      <p:sp>
        <p:nvSpPr>
          <p:cNvPr id="5" name="Footer Placeholder 4">
            <a:extLst>
              <a:ext uri="{FF2B5EF4-FFF2-40B4-BE49-F238E27FC236}">
                <a16:creationId xmlns:a16="http://schemas.microsoft.com/office/drawing/2014/main" id="{47361294-8DF5-46B0-A3E4-68C9DB4DB4E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586D76-EEAF-4727-8436-207D74A8A502}"/>
              </a:ext>
            </a:extLst>
          </p:cNvPr>
          <p:cNvSpPr>
            <a:spLocks noGrp="1"/>
          </p:cNvSpPr>
          <p:nvPr>
            <p:ph type="sldNum" sz="quarter" idx="12"/>
          </p:nvPr>
        </p:nvSpPr>
        <p:spPr/>
        <p:txBody>
          <a:bodyPr/>
          <a:lstStyle/>
          <a:p>
            <a:fld id="{C4486249-6404-458B-9268-2AF69728474E}" type="slidenum">
              <a:rPr lang="en-GB" smtClean="0"/>
              <a:t>‹#›</a:t>
            </a:fld>
            <a:endParaRPr lang="en-GB"/>
          </a:p>
        </p:txBody>
      </p:sp>
    </p:spTree>
    <p:extLst>
      <p:ext uri="{BB962C8B-B14F-4D97-AF65-F5344CB8AC3E}">
        <p14:creationId xmlns:p14="http://schemas.microsoft.com/office/powerpoint/2010/main" val="1878193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113041-478F-4A8C-8C62-E38AF241379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A230712-DE46-4994-BD79-FD8135638B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52E48D1-13AE-463A-B162-18B979DE62EA}"/>
              </a:ext>
            </a:extLst>
          </p:cNvPr>
          <p:cNvSpPr>
            <a:spLocks noGrp="1"/>
          </p:cNvSpPr>
          <p:nvPr>
            <p:ph type="dt" sz="half" idx="10"/>
          </p:nvPr>
        </p:nvSpPr>
        <p:spPr/>
        <p:txBody>
          <a:bodyPr/>
          <a:lstStyle/>
          <a:p>
            <a:fld id="{BFE6DED4-2384-4F2A-8D89-23329A9124C8}" type="datetimeFigureOut">
              <a:rPr lang="en-GB" smtClean="0"/>
              <a:t>12/04/2020</a:t>
            </a:fld>
            <a:endParaRPr lang="en-GB"/>
          </a:p>
        </p:txBody>
      </p:sp>
      <p:sp>
        <p:nvSpPr>
          <p:cNvPr id="5" name="Footer Placeholder 4">
            <a:extLst>
              <a:ext uri="{FF2B5EF4-FFF2-40B4-BE49-F238E27FC236}">
                <a16:creationId xmlns:a16="http://schemas.microsoft.com/office/drawing/2014/main" id="{EFD8767B-2015-4C3C-98D5-D367B93958A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F95B02D-4051-4445-876E-93161D7B5D1E}"/>
              </a:ext>
            </a:extLst>
          </p:cNvPr>
          <p:cNvSpPr>
            <a:spLocks noGrp="1"/>
          </p:cNvSpPr>
          <p:nvPr>
            <p:ph type="sldNum" sz="quarter" idx="12"/>
          </p:nvPr>
        </p:nvSpPr>
        <p:spPr/>
        <p:txBody>
          <a:bodyPr/>
          <a:lstStyle/>
          <a:p>
            <a:fld id="{C4486249-6404-458B-9268-2AF69728474E}" type="slidenum">
              <a:rPr lang="en-GB" smtClean="0"/>
              <a:t>‹#›</a:t>
            </a:fld>
            <a:endParaRPr lang="en-GB"/>
          </a:p>
        </p:txBody>
      </p:sp>
    </p:spTree>
    <p:extLst>
      <p:ext uri="{BB962C8B-B14F-4D97-AF65-F5344CB8AC3E}">
        <p14:creationId xmlns:p14="http://schemas.microsoft.com/office/powerpoint/2010/main" val="1445048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140CD-2B33-4451-9E08-2C9FFD04571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7E0EEDD-02F1-442D-B5CE-8EF48283D6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564C7D2-448C-4D18-AC21-71C212FCD637}"/>
              </a:ext>
            </a:extLst>
          </p:cNvPr>
          <p:cNvSpPr>
            <a:spLocks noGrp="1"/>
          </p:cNvSpPr>
          <p:nvPr>
            <p:ph type="dt" sz="half" idx="10"/>
          </p:nvPr>
        </p:nvSpPr>
        <p:spPr/>
        <p:txBody>
          <a:bodyPr/>
          <a:lstStyle/>
          <a:p>
            <a:fld id="{BFE6DED4-2384-4F2A-8D89-23329A9124C8}" type="datetimeFigureOut">
              <a:rPr lang="en-GB" smtClean="0"/>
              <a:t>12/04/2020</a:t>
            </a:fld>
            <a:endParaRPr lang="en-GB"/>
          </a:p>
        </p:txBody>
      </p:sp>
      <p:sp>
        <p:nvSpPr>
          <p:cNvPr id="5" name="Footer Placeholder 4">
            <a:extLst>
              <a:ext uri="{FF2B5EF4-FFF2-40B4-BE49-F238E27FC236}">
                <a16:creationId xmlns:a16="http://schemas.microsoft.com/office/drawing/2014/main" id="{60F66C10-EF5C-47E1-89FF-60B1306540F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60B8F6E-58B7-4EE8-AC0D-8F81D3EB53E3}"/>
              </a:ext>
            </a:extLst>
          </p:cNvPr>
          <p:cNvSpPr>
            <a:spLocks noGrp="1"/>
          </p:cNvSpPr>
          <p:nvPr>
            <p:ph type="sldNum" sz="quarter" idx="12"/>
          </p:nvPr>
        </p:nvSpPr>
        <p:spPr/>
        <p:txBody>
          <a:bodyPr/>
          <a:lstStyle/>
          <a:p>
            <a:fld id="{C4486249-6404-458B-9268-2AF69728474E}" type="slidenum">
              <a:rPr lang="en-GB" smtClean="0"/>
              <a:t>‹#›</a:t>
            </a:fld>
            <a:endParaRPr lang="en-GB"/>
          </a:p>
        </p:txBody>
      </p:sp>
    </p:spTree>
    <p:extLst>
      <p:ext uri="{BB962C8B-B14F-4D97-AF65-F5344CB8AC3E}">
        <p14:creationId xmlns:p14="http://schemas.microsoft.com/office/powerpoint/2010/main" val="1149103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08033-9ABF-41CA-BFBC-60B422F530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06943CD-EBBE-41E5-97DE-3709EE4CD0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5A479E-1D49-4A12-8807-97B821309B33}"/>
              </a:ext>
            </a:extLst>
          </p:cNvPr>
          <p:cNvSpPr>
            <a:spLocks noGrp="1"/>
          </p:cNvSpPr>
          <p:nvPr>
            <p:ph type="dt" sz="half" idx="10"/>
          </p:nvPr>
        </p:nvSpPr>
        <p:spPr/>
        <p:txBody>
          <a:bodyPr/>
          <a:lstStyle/>
          <a:p>
            <a:fld id="{BFE6DED4-2384-4F2A-8D89-23329A9124C8}" type="datetimeFigureOut">
              <a:rPr lang="en-GB" smtClean="0"/>
              <a:t>12/04/2020</a:t>
            </a:fld>
            <a:endParaRPr lang="en-GB"/>
          </a:p>
        </p:txBody>
      </p:sp>
      <p:sp>
        <p:nvSpPr>
          <p:cNvPr id="5" name="Footer Placeholder 4">
            <a:extLst>
              <a:ext uri="{FF2B5EF4-FFF2-40B4-BE49-F238E27FC236}">
                <a16:creationId xmlns:a16="http://schemas.microsoft.com/office/drawing/2014/main" id="{D690A9FE-4206-4367-90D2-20DB8EAB72C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67B8130-A6F0-483F-871D-F788FC2427B3}"/>
              </a:ext>
            </a:extLst>
          </p:cNvPr>
          <p:cNvSpPr>
            <a:spLocks noGrp="1"/>
          </p:cNvSpPr>
          <p:nvPr>
            <p:ph type="sldNum" sz="quarter" idx="12"/>
          </p:nvPr>
        </p:nvSpPr>
        <p:spPr/>
        <p:txBody>
          <a:bodyPr/>
          <a:lstStyle/>
          <a:p>
            <a:fld id="{C4486249-6404-458B-9268-2AF69728474E}" type="slidenum">
              <a:rPr lang="en-GB" smtClean="0"/>
              <a:t>‹#›</a:t>
            </a:fld>
            <a:endParaRPr lang="en-GB"/>
          </a:p>
        </p:txBody>
      </p:sp>
    </p:spTree>
    <p:extLst>
      <p:ext uri="{BB962C8B-B14F-4D97-AF65-F5344CB8AC3E}">
        <p14:creationId xmlns:p14="http://schemas.microsoft.com/office/powerpoint/2010/main" val="2636734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85E8F-35BE-4E7A-AF2E-4C15622B8D0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2041991-51AA-4033-B258-657232E308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6587761-9A9B-4BAF-8858-77871733E7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E9DD805-0A2A-4BA1-8BD9-4A68D89A1E73}"/>
              </a:ext>
            </a:extLst>
          </p:cNvPr>
          <p:cNvSpPr>
            <a:spLocks noGrp="1"/>
          </p:cNvSpPr>
          <p:nvPr>
            <p:ph type="dt" sz="half" idx="10"/>
          </p:nvPr>
        </p:nvSpPr>
        <p:spPr/>
        <p:txBody>
          <a:bodyPr/>
          <a:lstStyle/>
          <a:p>
            <a:fld id="{BFE6DED4-2384-4F2A-8D89-23329A9124C8}" type="datetimeFigureOut">
              <a:rPr lang="en-GB" smtClean="0"/>
              <a:t>12/04/2020</a:t>
            </a:fld>
            <a:endParaRPr lang="en-GB"/>
          </a:p>
        </p:txBody>
      </p:sp>
      <p:sp>
        <p:nvSpPr>
          <p:cNvPr id="6" name="Footer Placeholder 5">
            <a:extLst>
              <a:ext uri="{FF2B5EF4-FFF2-40B4-BE49-F238E27FC236}">
                <a16:creationId xmlns:a16="http://schemas.microsoft.com/office/drawing/2014/main" id="{BF014193-70D3-48B5-95D9-B9D699674C2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C525DB4-12E8-4862-A86D-A72B9706F2C1}"/>
              </a:ext>
            </a:extLst>
          </p:cNvPr>
          <p:cNvSpPr>
            <a:spLocks noGrp="1"/>
          </p:cNvSpPr>
          <p:nvPr>
            <p:ph type="sldNum" sz="quarter" idx="12"/>
          </p:nvPr>
        </p:nvSpPr>
        <p:spPr/>
        <p:txBody>
          <a:bodyPr/>
          <a:lstStyle/>
          <a:p>
            <a:fld id="{C4486249-6404-458B-9268-2AF69728474E}" type="slidenum">
              <a:rPr lang="en-GB" smtClean="0"/>
              <a:t>‹#›</a:t>
            </a:fld>
            <a:endParaRPr lang="en-GB"/>
          </a:p>
        </p:txBody>
      </p:sp>
    </p:spTree>
    <p:extLst>
      <p:ext uri="{BB962C8B-B14F-4D97-AF65-F5344CB8AC3E}">
        <p14:creationId xmlns:p14="http://schemas.microsoft.com/office/powerpoint/2010/main" val="3355685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7FE39-0558-4D4D-9340-6397698B7EF8}"/>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40CB793-2C68-46C3-A547-293743DE78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5DC902-B783-4967-972D-B49111DAC7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3D40871-8EF5-445F-B4F4-080F0B5119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96E0A6-7C28-4551-96D8-7A867D4E22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5094-344B-4192-A0BC-23E52D9ADB8A}"/>
              </a:ext>
            </a:extLst>
          </p:cNvPr>
          <p:cNvSpPr>
            <a:spLocks noGrp="1"/>
          </p:cNvSpPr>
          <p:nvPr>
            <p:ph type="dt" sz="half" idx="10"/>
          </p:nvPr>
        </p:nvSpPr>
        <p:spPr/>
        <p:txBody>
          <a:bodyPr/>
          <a:lstStyle/>
          <a:p>
            <a:fld id="{BFE6DED4-2384-4F2A-8D89-23329A9124C8}" type="datetimeFigureOut">
              <a:rPr lang="en-GB" smtClean="0"/>
              <a:t>12/04/2020</a:t>
            </a:fld>
            <a:endParaRPr lang="en-GB"/>
          </a:p>
        </p:txBody>
      </p:sp>
      <p:sp>
        <p:nvSpPr>
          <p:cNvPr id="8" name="Footer Placeholder 7">
            <a:extLst>
              <a:ext uri="{FF2B5EF4-FFF2-40B4-BE49-F238E27FC236}">
                <a16:creationId xmlns:a16="http://schemas.microsoft.com/office/drawing/2014/main" id="{7FCE2646-4DF1-4CB9-9FE4-3CAFC2A863D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06519ED-2561-455C-83FB-F843C268D498}"/>
              </a:ext>
            </a:extLst>
          </p:cNvPr>
          <p:cNvSpPr>
            <a:spLocks noGrp="1"/>
          </p:cNvSpPr>
          <p:nvPr>
            <p:ph type="sldNum" sz="quarter" idx="12"/>
          </p:nvPr>
        </p:nvSpPr>
        <p:spPr/>
        <p:txBody>
          <a:bodyPr/>
          <a:lstStyle/>
          <a:p>
            <a:fld id="{C4486249-6404-458B-9268-2AF69728474E}" type="slidenum">
              <a:rPr lang="en-GB" smtClean="0"/>
              <a:t>‹#›</a:t>
            </a:fld>
            <a:endParaRPr lang="en-GB"/>
          </a:p>
        </p:txBody>
      </p:sp>
    </p:spTree>
    <p:extLst>
      <p:ext uri="{BB962C8B-B14F-4D97-AF65-F5344CB8AC3E}">
        <p14:creationId xmlns:p14="http://schemas.microsoft.com/office/powerpoint/2010/main" val="3565396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6DF0B-0582-45AA-9F95-C3D45060B0F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10736B3-B9E1-455B-BD7B-7AC30582511E}"/>
              </a:ext>
            </a:extLst>
          </p:cNvPr>
          <p:cNvSpPr>
            <a:spLocks noGrp="1"/>
          </p:cNvSpPr>
          <p:nvPr>
            <p:ph type="dt" sz="half" idx="10"/>
          </p:nvPr>
        </p:nvSpPr>
        <p:spPr/>
        <p:txBody>
          <a:bodyPr/>
          <a:lstStyle/>
          <a:p>
            <a:fld id="{BFE6DED4-2384-4F2A-8D89-23329A9124C8}" type="datetimeFigureOut">
              <a:rPr lang="en-GB" smtClean="0"/>
              <a:t>12/04/2020</a:t>
            </a:fld>
            <a:endParaRPr lang="en-GB"/>
          </a:p>
        </p:txBody>
      </p:sp>
      <p:sp>
        <p:nvSpPr>
          <p:cNvPr id="4" name="Footer Placeholder 3">
            <a:extLst>
              <a:ext uri="{FF2B5EF4-FFF2-40B4-BE49-F238E27FC236}">
                <a16:creationId xmlns:a16="http://schemas.microsoft.com/office/drawing/2014/main" id="{F1942453-0E63-4C86-B2F2-4ACBE3B972E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2AD4E39-24CD-4701-8031-842E61321E29}"/>
              </a:ext>
            </a:extLst>
          </p:cNvPr>
          <p:cNvSpPr>
            <a:spLocks noGrp="1"/>
          </p:cNvSpPr>
          <p:nvPr>
            <p:ph type="sldNum" sz="quarter" idx="12"/>
          </p:nvPr>
        </p:nvSpPr>
        <p:spPr/>
        <p:txBody>
          <a:bodyPr/>
          <a:lstStyle/>
          <a:p>
            <a:fld id="{C4486249-6404-458B-9268-2AF69728474E}" type="slidenum">
              <a:rPr lang="en-GB" smtClean="0"/>
              <a:t>‹#›</a:t>
            </a:fld>
            <a:endParaRPr lang="en-GB"/>
          </a:p>
        </p:txBody>
      </p:sp>
    </p:spTree>
    <p:extLst>
      <p:ext uri="{BB962C8B-B14F-4D97-AF65-F5344CB8AC3E}">
        <p14:creationId xmlns:p14="http://schemas.microsoft.com/office/powerpoint/2010/main" val="3093900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CAD25E-2AF9-4C14-B9CE-1BC756D90073}"/>
              </a:ext>
            </a:extLst>
          </p:cNvPr>
          <p:cNvSpPr>
            <a:spLocks noGrp="1"/>
          </p:cNvSpPr>
          <p:nvPr>
            <p:ph type="dt" sz="half" idx="10"/>
          </p:nvPr>
        </p:nvSpPr>
        <p:spPr/>
        <p:txBody>
          <a:bodyPr/>
          <a:lstStyle/>
          <a:p>
            <a:fld id="{BFE6DED4-2384-4F2A-8D89-23329A9124C8}" type="datetimeFigureOut">
              <a:rPr lang="en-GB" smtClean="0"/>
              <a:t>12/04/2020</a:t>
            </a:fld>
            <a:endParaRPr lang="en-GB"/>
          </a:p>
        </p:txBody>
      </p:sp>
      <p:sp>
        <p:nvSpPr>
          <p:cNvPr id="3" name="Footer Placeholder 2">
            <a:extLst>
              <a:ext uri="{FF2B5EF4-FFF2-40B4-BE49-F238E27FC236}">
                <a16:creationId xmlns:a16="http://schemas.microsoft.com/office/drawing/2014/main" id="{B65DE34D-0550-4572-819E-E2F84BE60B4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4E50F19-F844-4866-B9F1-0953211CC03B}"/>
              </a:ext>
            </a:extLst>
          </p:cNvPr>
          <p:cNvSpPr>
            <a:spLocks noGrp="1"/>
          </p:cNvSpPr>
          <p:nvPr>
            <p:ph type="sldNum" sz="quarter" idx="12"/>
          </p:nvPr>
        </p:nvSpPr>
        <p:spPr/>
        <p:txBody>
          <a:bodyPr/>
          <a:lstStyle/>
          <a:p>
            <a:fld id="{C4486249-6404-458B-9268-2AF69728474E}" type="slidenum">
              <a:rPr lang="en-GB" smtClean="0"/>
              <a:t>‹#›</a:t>
            </a:fld>
            <a:endParaRPr lang="en-GB"/>
          </a:p>
        </p:txBody>
      </p:sp>
    </p:spTree>
    <p:extLst>
      <p:ext uri="{BB962C8B-B14F-4D97-AF65-F5344CB8AC3E}">
        <p14:creationId xmlns:p14="http://schemas.microsoft.com/office/powerpoint/2010/main" val="1029607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07552-2C11-4D21-9876-FB312C2677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5EC4E1A-D691-4F70-B34F-9C55F6F26A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53D72D4-D20F-4CAF-8C99-D7C409904C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F9750D-171F-4BB2-9325-3397FFE5C84A}"/>
              </a:ext>
            </a:extLst>
          </p:cNvPr>
          <p:cNvSpPr>
            <a:spLocks noGrp="1"/>
          </p:cNvSpPr>
          <p:nvPr>
            <p:ph type="dt" sz="half" idx="10"/>
          </p:nvPr>
        </p:nvSpPr>
        <p:spPr/>
        <p:txBody>
          <a:bodyPr/>
          <a:lstStyle/>
          <a:p>
            <a:fld id="{BFE6DED4-2384-4F2A-8D89-23329A9124C8}" type="datetimeFigureOut">
              <a:rPr lang="en-GB" smtClean="0"/>
              <a:t>12/04/2020</a:t>
            </a:fld>
            <a:endParaRPr lang="en-GB"/>
          </a:p>
        </p:txBody>
      </p:sp>
      <p:sp>
        <p:nvSpPr>
          <p:cNvPr id="6" name="Footer Placeholder 5">
            <a:extLst>
              <a:ext uri="{FF2B5EF4-FFF2-40B4-BE49-F238E27FC236}">
                <a16:creationId xmlns:a16="http://schemas.microsoft.com/office/drawing/2014/main" id="{DA585B56-7181-44AB-B45A-85A75E0BA77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2D54520-50A5-4724-8244-4ED5F1D4F0C5}"/>
              </a:ext>
            </a:extLst>
          </p:cNvPr>
          <p:cNvSpPr>
            <a:spLocks noGrp="1"/>
          </p:cNvSpPr>
          <p:nvPr>
            <p:ph type="sldNum" sz="quarter" idx="12"/>
          </p:nvPr>
        </p:nvSpPr>
        <p:spPr/>
        <p:txBody>
          <a:bodyPr/>
          <a:lstStyle/>
          <a:p>
            <a:fld id="{C4486249-6404-458B-9268-2AF69728474E}" type="slidenum">
              <a:rPr lang="en-GB" smtClean="0"/>
              <a:t>‹#›</a:t>
            </a:fld>
            <a:endParaRPr lang="en-GB"/>
          </a:p>
        </p:txBody>
      </p:sp>
    </p:spTree>
    <p:extLst>
      <p:ext uri="{BB962C8B-B14F-4D97-AF65-F5344CB8AC3E}">
        <p14:creationId xmlns:p14="http://schemas.microsoft.com/office/powerpoint/2010/main" val="408194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86631-3C98-4224-9852-15586AF132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2248EDE-8300-42A4-A687-B63CB7966B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7A655B3-808B-404F-8822-8A1B99DFE8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AC2C61-9276-42C0-9A6A-34CA809E3417}"/>
              </a:ext>
            </a:extLst>
          </p:cNvPr>
          <p:cNvSpPr>
            <a:spLocks noGrp="1"/>
          </p:cNvSpPr>
          <p:nvPr>
            <p:ph type="dt" sz="half" idx="10"/>
          </p:nvPr>
        </p:nvSpPr>
        <p:spPr/>
        <p:txBody>
          <a:bodyPr/>
          <a:lstStyle/>
          <a:p>
            <a:fld id="{BFE6DED4-2384-4F2A-8D89-23329A9124C8}" type="datetimeFigureOut">
              <a:rPr lang="en-GB" smtClean="0"/>
              <a:t>12/04/2020</a:t>
            </a:fld>
            <a:endParaRPr lang="en-GB"/>
          </a:p>
        </p:txBody>
      </p:sp>
      <p:sp>
        <p:nvSpPr>
          <p:cNvPr id="6" name="Footer Placeholder 5">
            <a:extLst>
              <a:ext uri="{FF2B5EF4-FFF2-40B4-BE49-F238E27FC236}">
                <a16:creationId xmlns:a16="http://schemas.microsoft.com/office/drawing/2014/main" id="{34EC062B-0D6C-44C3-9A98-781776C2698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FC76893-E5C5-45B1-BCAE-79931D3B6FCC}"/>
              </a:ext>
            </a:extLst>
          </p:cNvPr>
          <p:cNvSpPr>
            <a:spLocks noGrp="1"/>
          </p:cNvSpPr>
          <p:nvPr>
            <p:ph type="sldNum" sz="quarter" idx="12"/>
          </p:nvPr>
        </p:nvSpPr>
        <p:spPr/>
        <p:txBody>
          <a:bodyPr/>
          <a:lstStyle/>
          <a:p>
            <a:fld id="{C4486249-6404-458B-9268-2AF69728474E}" type="slidenum">
              <a:rPr lang="en-GB" smtClean="0"/>
              <a:t>‹#›</a:t>
            </a:fld>
            <a:endParaRPr lang="en-GB"/>
          </a:p>
        </p:txBody>
      </p:sp>
    </p:spTree>
    <p:extLst>
      <p:ext uri="{BB962C8B-B14F-4D97-AF65-F5344CB8AC3E}">
        <p14:creationId xmlns:p14="http://schemas.microsoft.com/office/powerpoint/2010/main" val="26735778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E3E53F-5170-4D4A-9AC3-D0891D4709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24C02CB-7F45-40F4-BE42-726163B230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99DF53E-28F8-4341-BE26-09CB3C9F7D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E6DED4-2384-4F2A-8D89-23329A9124C8}" type="datetimeFigureOut">
              <a:rPr lang="en-GB" smtClean="0"/>
              <a:t>12/04/2020</a:t>
            </a:fld>
            <a:endParaRPr lang="en-GB"/>
          </a:p>
        </p:txBody>
      </p:sp>
      <p:sp>
        <p:nvSpPr>
          <p:cNvPr id="5" name="Footer Placeholder 4">
            <a:extLst>
              <a:ext uri="{FF2B5EF4-FFF2-40B4-BE49-F238E27FC236}">
                <a16:creationId xmlns:a16="http://schemas.microsoft.com/office/drawing/2014/main" id="{4574A21E-AF4A-4DEB-984D-39FC697A81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A50302A-7849-4E25-A82F-B68045E776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486249-6404-458B-9268-2AF69728474E}" type="slidenum">
              <a:rPr lang="en-GB" smtClean="0"/>
              <a:t>‹#›</a:t>
            </a:fld>
            <a:endParaRPr lang="en-GB"/>
          </a:p>
        </p:txBody>
      </p:sp>
    </p:spTree>
    <p:extLst>
      <p:ext uri="{BB962C8B-B14F-4D97-AF65-F5344CB8AC3E}">
        <p14:creationId xmlns:p14="http://schemas.microsoft.com/office/powerpoint/2010/main" val="41030381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742BD-0E2E-4E47-8A2C-5574D366B817}"/>
              </a:ext>
            </a:extLst>
          </p:cNvPr>
          <p:cNvSpPr>
            <a:spLocks noGrp="1"/>
          </p:cNvSpPr>
          <p:nvPr>
            <p:ph type="ctrTitle"/>
          </p:nvPr>
        </p:nvSpPr>
        <p:spPr>
          <a:xfrm>
            <a:off x="786063" y="406400"/>
            <a:ext cx="10876548" cy="2387600"/>
          </a:xfrm>
        </p:spPr>
        <p:txBody>
          <a:bodyPr/>
          <a:lstStyle/>
          <a:p>
            <a:r>
              <a:rPr lang="en-GB" dirty="0"/>
              <a:t>Object detection in x-ray images</a:t>
            </a:r>
          </a:p>
        </p:txBody>
      </p:sp>
      <p:sp>
        <p:nvSpPr>
          <p:cNvPr id="3" name="Subtitle 2">
            <a:extLst>
              <a:ext uri="{FF2B5EF4-FFF2-40B4-BE49-F238E27FC236}">
                <a16:creationId xmlns:a16="http://schemas.microsoft.com/office/drawing/2014/main" id="{1AC601A3-885A-425E-8431-54AD4C0393DA}"/>
              </a:ext>
            </a:extLst>
          </p:cNvPr>
          <p:cNvSpPr>
            <a:spLocks noGrp="1"/>
          </p:cNvSpPr>
          <p:nvPr>
            <p:ph type="subTitle" idx="1"/>
          </p:nvPr>
        </p:nvSpPr>
        <p:spPr/>
        <p:txBody>
          <a:bodyPr/>
          <a:lstStyle/>
          <a:p>
            <a:r>
              <a:rPr lang="en-GB" dirty="0"/>
              <a:t>Group Name: Oasis    </a:t>
            </a:r>
            <a:endParaRPr lang="en-GB" b="1" dirty="0">
              <a:effectLst/>
            </a:endParaRPr>
          </a:p>
          <a:p>
            <a:r>
              <a:rPr lang="en-GB" dirty="0"/>
              <a:t>Group members:</a:t>
            </a:r>
          </a:p>
          <a:p>
            <a:r>
              <a:rPr lang="en-GB" i="1" dirty="0"/>
              <a:t>Nattapat Juthaprachakul, Rui Wang, </a:t>
            </a:r>
            <a:r>
              <a:rPr lang="en-GB" i="1" dirty="0" err="1"/>
              <a:t>Siyu</a:t>
            </a:r>
            <a:r>
              <a:rPr lang="en-GB" i="1" dirty="0"/>
              <a:t> Wu, Yihan Lan</a:t>
            </a:r>
            <a:endParaRPr lang="en-GB" b="1" dirty="0">
              <a:effectLst/>
            </a:endParaRPr>
          </a:p>
          <a:p>
            <a:endParaRPr lang="en-GB" dirty="0"/>
          </a:p>
        </p:txBody>
      </p:sp>
    </p:spTree>
    <p:extLst>
      <p:ext uri="{BB962C8B-B14F-4D97-AF65-F5344CB8AC3E}">
        <p14:creationId xmlns:p14="http://schemas.microsoft.com/office/powerpoint/2010/main" val="1663790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ADADA-B3EE-4A8A-8CDE-6688C191FC60}"/>
              </a:ext>
            </a:extLst>
          </p:cNvPr>
          <p:cNvSpPr>
            <a:spLocks noGrp="1"/>
          </p:cNvSpPr>
          <p:nvPr>
            <p:ph type="title"/>
          </p:nvPr>
        </p:nvSpPr>
        <p:spPr>
          <a:xfrm>
            <a:off x="1026694" y="365125"/>
            <a:ext cx="10327105" cy="1325563"/>
          </a:xfrm>
        </p:spPr>
        <p:txBody>
          <a:bodyPr/>
          <a:lstStyle/>
          <a:p>
            <a:r>
              <a:rPr lang="en-GB" dirty="0"/>
              <a:t>4. Evaluating models</a:t>
            </a:r>
          </a:p>
        </p:txBody>
      </p:sp>
      <p:sp>
        <p:nvSpPr>
          <p:cNvPr id="3" name="Content Placeholder 2">
            <a:extLst>
              <a:ext uri="{FF2B5EF4-FFF2-40B4-BE49-F238E27FC236}">
                <a16:creationId xmlns:a16="http://schemas.microsoft.com/office/drawing/2014/main" id="{E7C0F301-1CA9-4226-8BDD-8FA4F1422855}"/>
              </a:ext>
            </a:extLst>
          </p:cNvPr>
          <p:cNvSpPr>
            <a:spLocks noGrp="1"/>
          </p:cNvSpPr>
          <p:nvPr>
            <p:ph idx="1"/>
          </p:nvPr>
        </p:nvSpPr>
        <p:spPr>
          <a:xfrm>
            <a:off x="838200" y="1825625"/>
            <a:ext cx="5995738" cy="4351338"/>
          </a:xfrm>
        </p:spPr>
        <p:txBody>
          <a:bodyPr/>
          <a:lstStyle/>
          <a:p>
            <a:r>
              <a:rPr lang="en-GB" dirty="0"/>
              <a:t>Create Inference graph from model checkpoint + metadata</a:t>
            </a:r>
          </a:p>
          <a:p>
            <a:r>
              <a:rPr lang="en-GB" dirty="0"/>
              <a:t>Evaluate each model(Inference graph) with different ratios of Negative-Positive test datasets</a:t>
            </a:r>
          </a:p>
        </p:txBody>
      </p:sp>
      <p:sp>
        <p:nvSpPr>
          <p:cNvPr id="4" name="TextBox 3">
            <a:extLst>
              <a:ext uri="{FF2B5EF4-FFF2-40B4-BE49-F238E27FC236}">
                <a16:creationId xmlns:a16="http://schemas.microsoft.com/office/drawing/2014/main" id="{C9F134CF-89B9-40BE-AEA3-89B0E86B16B1}"/>
              </a:ext>
            </a:extLst>
          </p:cNvPr>
          <p:cNvSpPr txBox="1"/>
          <p:nvPr/>
        </p:nvSpPr>
        <p:spPr>
          <a:xfrm>
            <a:off x="4880813" y="4557574"/>
            <a:ext cx="6970295" cy="1754326"/>
          </a:xfrm>
          <a:prstGeom prst="rect">
            <a:avLst/>
          </a:prstGeom>
          <a:noFill/>
        </p:spPr>
        <p:txBody>
          <a:bodyPr wrap="square" rtlCol="0">
            <a:spAutoFit/>
          </a:bodyPr>
          <a:lstStyle/>
          <a:p>
            <a:pPr algn="ctr"/>
            <a:r>
              <a:rPr lang="en-GB" sz="3600" b="1" dirty="0"/>
              <a:t>Test set</a:t>
            </a:r>
            <a:endParaRPr lang="en-GB" sz="2400" b="1" dirty="0"/>
          </a:p>
          <a:p>
            <a:r>
              <a:rPr lang="en-GB" sz="2400" dirty="0"/>
              <a:t> 1.) 1.8k Positive samples + 50k Negative samples</a:t>
            </a:r>
          </a:p>
          <a:p>
            <a:r>
              <a:rPr lang="en-GB" sz="2400" dirty="0"/>
              <a:t> 2.) 1.8k Positive samples + 100k Negative samples</a:t>
            </a:r>
          </a:p>
          <a:p>
            <a:r>
              <a:rPr lang="en-GB" sz="2400" dirty="0"/>
              <a:t> 3.) 1.8k Positive samples + 150k Negative samples </a:t>
            </a:r>
          </a:p>
        </p:txBody>
      </p:sp>
      <p:sp>
        <p:nvSpPr>
          <p:cNvPr id="5" name="TextBox 4">
            <a:extLst>
              <a:ext uri="{FF2B5EF4-FFF2-40B4-BE49-F238E27FC236}">
                <a16:creationId xmlns:a16="http://schemas.microsoft.com/office/drawing/2014/main" id="{54FAE010-A5A8-421A-B36E-AECDAE2CF84D}"/>
              </a:ext>
            </a:extLst>
          </p:cNvPr>
          <p:cNvSpPr txBox="1"/>
          <p:nvPr/>
        </p:nvSpPr>
        <p:spPr>
          <a:xfrm>
            <a:off x="1491914" y="4740647"/>
            <a:ext cx="2334127" cy="1384995"/>
          </a:xfrm>
          <a:prstGeom prst="rect">
            <a:avLst/>
          </a:prstGeom>
          <a:noFill/>
        </p:spPr>
        <p:txBody>
          <a:bodyPr wrap="square" rtlCol="0">
            <a:spAutoFit/>
          </a:bodyPr>
          <a:lstStyle/>
          <a:p>
            <a:r>
              <a:rPr lang="en-GB" sz="2800" b="1" dirty="0"/>
              <a:t>8 Object Detection Models</a:t>
            </a:r>
          </a:p>
        </p:txBody>
      </p:sp>
      <p:sp>
        <p:nvSpPr>
          <p:cNvPr id="6" name="Arrow: Right 5">
            <a:extLst>
              <a:ext uri="{FF2B5EF4-FFF2-40B4-BE49-F238E27FC236}">
                <a16:creationId xmlns:a16="http://schemas.microsoft.com/office/drawing/2014/main" id="{62509BF2-48E2-4830-9F39-4DCF528934DA}"/>
              </a:ext>
            </a:extLst>
          </p:cNvPr>
          <p:cNvSpPr/>
          <p:nvPr/>
        </p:nvSpPr>
        <p:spPr>
          <a:xfrm>
            <a:off x="3685670" y="5157743"/>
            <a:ext cx="770021" cy="44917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7" name="Picture 6" descr="A picture containing sitting, table&#10;&#10;Description automatically generated">
            <a:extLst>
              <a:ext uri="{FF2B5EF4-FFF2-40B4-BE49-F238E27FC236}">
                <a16:creationId xmlns:a16="http://schemas.microsoft.com/office/drawing/2014/main" id="{9F2AC865-622C-45EE-9B8B-02732936402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833938" y="150983"/>
            <a:ext cx="4519861" cy="4351338"/>
          </a:xfrm>
          <a:prstGeom prst="rect">
            <a:avLst/>
          </a:prstGeom>
        </p:spPr>
      </p:pic>
    </p:spTree>
    <p:extLst>
      <p:ext uri="{BB962C8B-B14F-4D97-AF65-F5344CB8AC3E}">
        <p14:creationId xmlns:p14="http://schemas.microsoft.com/office/powerpoint/2010/main" val="3336268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0987A-22A8-44F1-9B33-1362B95B5817}"/>
              </a:ext>
            </a:extLst>
          </p:cNvPr>
          <p:cNvSpPr>
            <a:spLocks noGrp="1"/>
          </p:cNvSpPr>
          <p:nvPr>
            <p:ph type="title"/>
          </p:nvPr>
        </p:nvSpPr>
        <p:spPr>
          <a:xfrm>
            <a:off x="2650314" y="-516879"/>
            <a:ext cx="7394650" cy="1457002"/>
          </a:xfrm>
        </p:spPr>
        <p:txBody>
          <a:bodyPr anchor="b">
            <a:normAutofit/>
          </a:bodyPr>
          <a:lstStyle/>
          <a:p>
            <a:r>
              <a:rPr lang="en-GB" sz="4000" b="1" dirty="0"/>
              <a:t>Methodology: Object Detection</a:t>
            </a:r>
          </a:p>
        </p:txBody>
      </p:sp>
      <p:sp>
        <p:nvSpPr>
          <p:cNvPr id="3" name="Content Placeholder 2">
            <a:extLst>
              <a:ext uri="{FF2B5EF4-FFF2-40B4-BE49-F238E27FC236}">
                <a16:creationId xmlns:a16="http://schemas.microsoft.com/office/drawing/2014/main" id="{24729CE2-3C70-444B-943C-7CB7A426752E}"/>
              </a:ext>
            </a:extLst>
          </p:cNvPr>
          <p:cNvSpPr>
            <a:spLocks noGrp="1"/>
          </p:cNvSpPr>
          <p:nvPr>
            <p:ph idx="1"/>
          </p:nvPr>
        </p:nvSpPr>
        <p:spPr>
          <a:xfrm>
            <a:off x="1600403" y="4259797"/>
            <a:ext cx="9521836" cy="3272324"/>
          </a:xfrm>
        </p:spPr>
        <p:txBody>
          <a:bodyPr anchor="t">
            <a:noAutofit/>
          </a:bodyPr>
          <a:lstStyle/>
          <a:p>
            <a:pPr marL="0" indent="0">
              <a:buNone/>
            </a:pPr>
            <a:r>
              <a:rPr lang="en-GB" sz="2400" b="1" dirty="0"/>
              <a:t>Models (Detection + Base Network)</a:t>
            </a:r>
            <a:endParaRPr lang="en-GB" sz="2400" dirty="0"/>
          </a:p>
          <a:p>
            <a:r>
              <a:rPr lang="en-GB" dirty="0"/>
              <a:t>Faster R-CNN + Inception v2</a:t>
            </a:r>
          </a:p>
          <a:p>
            <a:r>
              <a:rPr lang="en-GB" dirty="0"/>
              <a:t>Faster R-CNN + Resnet50</a:t>
            </a:r>
          </a:p>
          <a:p>
            <a:r>
              <a:rPr lang="en-GB" dirty="0"/>
              <a:t>Faster R-CNN + Resnet101</a:t>
            </a:r>
          </a:p>
          <a:p>
            <a:r>
              <a:rPr lang="en-GB" dirty="0"/>
              <a:t>SSD + Inception v2</a:t>
            </a:r>
          </a:p>
        </p:txBody>
      </p:sp>
      <p:pic>
        <p:nvPicPr>
          <p:cNvPr id="5122" name="Picture 2">
            <a:extLst>
              <a:ext uri="{FF2B5EF4-FFF2-40B4-BE49-F238E27FC236}">
                <a16:creationId xmlns:a16="http://schemas.microsoft.com/office/drawing/2014/main" id="{D5F8AC00-445D-4367-AD15-01F3764C27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2622" y="1190098"/>
            <a:ext cx="10585740" cy="29969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A0439CC-09EF-482E-AD3D-31CCC77444A1}"/>
              </a:ext>
            </a:extLst>
          </p:cNvPr>
          <p:cNvSpPr txBox="1"/>
          <p:nvPr/>
        </p:nvSpPr>
        <p:spPr>
          <a:xfrm>
            <a:off x="6361321" y="4736219"/>
            <a:ext cx="4448724" cy="2246769"/>
          </a:xfrm>
          <a:prstGeom prst="rect">
            <a:avLst/>
          </a:prstGeom>
          <a:noFill/>
        </p:spPr>
        <p:txBody>
          <a:bodyPr wrap="square" rtlCol="0">
            <a:spAutoFit/>
          </a:bodyPr>
          <a:lstStyle/>
          <a:p>
            <a:pPr marL="285750" indent="-285750">
              <a:buFont typeface="Arial" panose="020B0604020202020204" pitchFamily="34" charset="0"/>
              <a:buChar char="•"/>
            </a:pPr>
            <a:r>
              <a:rPr lang="en-GB" sz="2800" dirty="0"/>
              <a:t>SSD + Resnet50</a:t>
            </a:r>
          </a:p>
          <a:p>
            <a:pPr marL="285750" indent="-285750">
              <a:buFont typeface="Arial" panose="020B0604020202020204" pitchFamily="34" charset="0"/>
              <a:buChar char="•"/>
            </a:pPr>
            <a:r>
              <a:rPr lang="en-GB" sz="2800" dirty="0"/>
              <a:t>SSD + </a:t>
            </a:r>
            <a:r>
              <a:rPr lang="en-GB" sz="2800" dirty="0" err="1"/>
              <a:t>Mobilenet</a:t>
            </a:r>
            <a:r>
              <a:rPr lang="en-GB" sz="2800" dirty="0"/>
              <a:t> v1</a:t>
            </a:r>
          </a:p>
          <a:p>
            <a:pPr marL="285750" indent="-285750">
              <a:buFont typeface="Arial" panose="020B0604020202020204" pitchFamily="34" charset="0"/>
              <a:buChar char="•"/>
            </a:pPr>
            <a:r>
              <a:rPr lang="en-GB" sz="2800" dirty="0"/>
              <a:t>SSD + </a:t>
            </a:r>
            <a:r>
              <a:rPr lang="en-GB" sz="2800" dirty="0" err="1"/>
              <a:t>Mobilenet</a:t>
            </a:r>
            <a:r>
              <a:rPr lang="en-GB" sz="2800" dirty="0"/>
              <a:t> v1 (FPN)</a:t>
            </a:r>
          </a:p>
          <a:p>
            <a:pPr marL="285750" indent="-285750">
              <a:buFont typeface="Arial" panose="020B0604020202020204" pitchFamily="34" charset="0"/>
              <a:buChar char="•"/>
            </a:pPr>
            <a:r>
              <a:rPr lang="en-GB" sz="2800" dirty="0"/>
              <a:t>RFCN + Resnet101</a:t>
            </a:r>
          </a:p>
          <a:p>
            <a:endParaRPr lang="en-GB" sz="2800" dirty="0"/>
          </a:p>
        </p:txBody>
      </p:sp>
    </p:spTree>
    <p:extLst>
      <p:ext uri="{BB962C8B-B14F-4D97-AF65-F5344CB8AC3E}">
        <p14:creationId xmlns:p14="http://schemas.microsoft.com/office/powerpoint/2010/main" val="1325534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BF2AD-CF9C-4900-AB9F-17610574B1A5}"/>
              </a:ext>
            </a:extLst>
          </p:cNvPr>
          <p:cNvSpPr>
            <a:spLocks noGrp="1"/>
          </p:cNvSpPr>
          <p:nvPr>
            <p:ph type="title"/>
          </p:nvPr>
        </p:nvSpPr>
        <p:spPr>
          <a:xfrm>
            <a:off x="113832" y="-85344"/>
            <a:ext cx="11201400" cy="1106424"/>
          </a:xfrm>
        </p:spPr>
        <p:txBody>
          <a:bodyPr>
            <a:normAutofit/>
          </a:bodyPr>
          <a:lstStyle/>
          <a:p>
            <a:r>
              <a:rPr lang="en-GB" sz="3600" b="1" dirty="0"/>
              <a:t>Key differences for each model</a:t>
            </a:r>
          </a:p>
        </p:txBody>
      </p:sp>
      <p:sp>
        <p:nvSpPr>
          <p:cNvPr id="3" name="Content Placeholder 2">
            <a:extLst>
              <a:ext uri="{FF2B5EF4-FFF2-40B4-BE49-F238E27FC236}">
                <a16:creationId xmlns:a16="http://schemas.microsoft.com/office/drawing/2014/main" id="{52D4BE1B-B61E-4711-BDA6-3275D3C9C73F}"/>
              </a:ext>
            </a:extLst>
          </p:cNvPr>
          <p:cNvSpPr>
            <a:spLocks noGrp="1"/>
          </p:cNvSpPr>
          <p:nvPr>
            <p:ph idx="1"/>
          </p:nvPr>
        </p:nvSpPr>
        <p:spPr>
          <a:xfrm>
            <a:off x="7108740" y="1246711"/>
            <a:ext cx="4765788" cy="1813573"/>
          </a:xfrm>
        </p:spPr>
        <p:txBody>
          <a:bodyPr anchor="ctr">
            <a:noAutofit/>
          </a:bodyPr>
          <a:lstStyle/>
          <a:p>
            <a:pPr marL="0" indent="0">
              <a:buNone/>
            </a:pPr>
            <a:endParaRPr lang="en-GB" sz="2400" dirty="0"/>
          </a:p>
          <a:p>
            <a:pPr marL="0" indent="0">
              <a:buNone/>
            </a:pPr>
            <a:r>
              <a:rPr lang="en-GB" sz="2400" b="1" dirty="0"/>
              <a:t>Faster R-CNN </a:t>
            </a:r>
            <a:r>
              <a:rPr lang="en-GB" sz="2400" dirty="0"/>
              <a:t>(Region-based model)</a:t>
            </a:r>
          </a:p>
          <a:p>
            <a:r>
              <a:rPr lang="en-GB" sz="2400" dirty="0"/>
              <a:t>Use Region Proposal Network to generate regions of interests </a:t>
            </a:r>
          </a:p>
          <a:p>
            <a:r>
              <a:rPr lang="en-GB" sz="2400" dirty="0"/>
              <a:t>Slow but very accurate</a:t>
            </a:r>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p:txBody>
      </p:sp>
      <p:pic>
        <p:nvPicPr>
          <p:cNvPr id="5" name="Picture 4">
            <a:extLst>
              <a:ext uri="{FF2B5EF4-FFF2-40B4-BE49-F238E27FC236}">
                <a16:creationId xmlns:a16="http://schemas.microsoft.com/office/drawing/2014/main" id="{B429B923-6BDD-48D1-BFF1-E37A6BA64469}"/>
              </a:ext>
            </a:extLst>
          </p:cNvPr>
          <p:cNvPicPr>
            <a:picLocks noChangeAspect="1"/>
          </p:cNvPicPr>
          <p:nvPr/>
        </p:nvPicPr>
        <p:blipFill>
          <a:blip r:embed="rId2"/>
          <a:stretch>
            <a:fillRect/>
          </a:stretch>
        </p:blipFill>
        <p:spPr>
          <a:xfrm>
            <a:off x="0" y="2560244"/>
            <a:ext cx="7748337" cy="1737511"/>
          </a:xfrm>
          <a:prstGeom prst="rect">
            <a:avLst/>
          </a:prstGeom>
        </p:spPr>
      </p:pic>
      <p:pic>
        <p:nvPicPr>
          <p:cNvPr id="6" name="Picture 5">
            <a:extLst>
              <a:ext uri="{FF2B5EF4-FFF2-40B4-BE49-F238E27FC236}">
                <a16:creationId xmlns:a16="http://schemas.microsoft.com/office/drawing/2014/main" id="{AAEED17B-B988-448B-8F8F-BA4B574A7BDD}"/>
              </a:ext>
            </a:extLst>
          </p:cNvPr>
          <p:cNvPicPr>
            <a:picLocks noChangeAspect="1"/>
          </p:cNvPicPr>
          <p:nvPr/>
        </p:nvPicPr>
        <p:blipFill>
          <a:blip r:embed="rId3"/>
          <a:stretch>
            <a:fillRect/>
          </a:stretch>
        </p:blipFill>
        <p:spPr>
          <a:xfrm>
            <a:off x="317472" y="708515"/>
            <a:ext cx="6332769" cy="1722269"/>
          </a:xfrm>
          <a:prstGeom prst="rect">
            <a:avLst/>
          </a:prstGeom>
        </p:spPr>
      </p:pic>
      <p:pic>
        <p:nvPicPr>
          <p:cNvPr id="7" name="Picture 6">
            <a:extLst>
              <a:ext uri="{FF2B5EF4-FFF2-40B4-BE49-F238E27FC236}">
                <a16:creationId xmlns:a16="http://schemas.microsoft.com/office/drawing/2014/main" id="{059189C1-55AA-4535-98AB-AEFE45B930BF}"/>
              </a:ext>
            </a:extLst>
          </p:cNvPr>
          <p:cNvPicPr>
            <a:picLocks noChangeAspect="1"/>
          </p:cNvPicPr>
          <p:nvPr/>
        </p:nvPicPr>
        <p:blipFill>
          <a:blip r:embed="rId4"/>
          <a:stretch>
            <a:fillRect/>
          </a:stretch>
        </p:blipFill>
        <p:spPr>
          <a:xfrm>
            <a:off x="854923" y="4427339"/>
            <a:ext cx="5626088" cy="2377883"/>
          </a:xfrm>
          <a:prstGeom prst="rect">
            <a:avLst/>
          </a:prstGeom>
        </p:spPr>
      </p:pic>
      <p:sp>
        <p:nvSpPr>
          <p:cNvPr id="12" name="Content Placeholder 2">
            <a:extLst>
              <a:ext uri="{FF2B5EF4-FFF2-40B4-BE49-F238E27FC236}">
                <a16:creationId xmlns:a16="http://schemas.microsoft.com/office/drawing/2014/main" id="{0DD282FD-8BA2-403D-A2FB-00243584FEC9}"/>
              </a:ext>
            </a:extLst>
          </p:cNvPr>
          <p:cNvSpPr txBox="1">
            <a:spLocks/>
          </p:cNvSpPr>
          <p:nvPr/>
        </p:nvSpPr>
        <p:spPr>
          <a:xfrm>
            <a:off x="7860632" y="2806667"/>
            <a:ext cx="4331368" cy="2210683"/>
          </a:xfrm>
          <a:prstGeom prst="rect">
            <a:avLst/>
          </a:prstGeom>
        </p:spPr>
        <p:txBody>
          <a:bodyPr vert="horz" lIns="91440" tIns="45720" rIns="91440" bIns="45720" rtlCol="0" anchor="ct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sz="1800" dirty="0"/>
          </a:p>
          <a:p>
            <a:pPr marL="0" indent="0">
              <a:buNone/>
            </a:pPr>
            <a:r>
              <a:rPr lang="en-GB" sz="3800" b="1" dirty="0"/>
              <a:t>SSD</a:t>
            </a:r>
            <a:r>
              <a:rPr lang="en-GB" sz="3800" dirty="0"/>
              <a:t> (Single Shot model)</a:t>
            </a:r>
          </a:p>
          <a:p>
            <a:r>
              <a:rPr lang="en-GB" sz="3800" dirty="0"/>
              <a:t>Predict both bounding boxes and classes at the same time</a:t>
            </a:r>
          </a:p>
          <a:p>
            <a:r>
              <a:rPr lang="en-GB" sz="3800" dirty="0"/>
              <a:t>Fast but not accurate for small objects</a:t>
            </a:r>
          </a:p>
          <a:p>
            <a:endParaRPr lang="en-GB" sz="2400" dirty="0"/>
          </a:p>
          <a:p>
            <a:pPr marL="0" indent="0">
              <a:buFont typeface="Arial" panose="020B0604020202020204" pitchFamily="34" charset="0"/>
              <a:buNone/>
            </a:pPr>
            <a:endParaRPr lang="en-GB" sz="1800" dirty="0"/>
          </a:p>
          <a:p>
            <a:pPr marL="0" indent="0">
              <a:buFont typeface="Arial" panose="020B0604020202020204" pitchFamily="34" charset="0"/>
              <a:buNone/>
            </a:pPr>
            <a:endParaRPr lang="en-GB" sz="1800" dirty="0"/>
          </a:p>
          <a:p>
            <a:pPr marL="0" indent="0">
              <a:buFont typeface="Arial" panose="020B0604020202020204" pitchFamily="34" charset="0"/>
              <a:buNone/>
            </a:pPr>
            <a:endParaRPr lang="en-GB" sz="1800" dirty="0"/>
          </a:p>
          <a:p>
            <a:pPr marL="0" indent="0">
              <a:buFont typeface="Arial" panose="020B0604020202020204" pitchFamily="34" charset="0"/>
              <a:buNone/>
            </a:pPr>
            <a:endParaRPr lang="en-GB" sz="1800" dirty="0"/>
          </a:p>
          <a:p>
            <a:pPr marL="0" indent="0">
              <a:buFont typeface="Arial" panose="020B0604020202020204" pitchFamily="34" charset="0"/>
              <a:buNone/>
            </a:pPr>
            <a:endParaRPr lang="en-GB" sz="1800" dirty="0"/>
          </a:p>
        </p:txBody>
      </p:sp>
      <p:sp>
        <p:nvSpPr>
          <p:cNvPr id="13" name="Content Placeholder 2">
            <a:extLst>
              <a:ext uri="{FF2B5EF4-FFF2-40B4-BE49-F238E27FC236}">
                <a16:creationId xmlns:a16="http://schemas.microsoft.com/office/drawing/2014/main" id="{F98D41E6-5B1E-468A-94A9-1A2DEC8D08C2}"/>
              </a:ext>
            </a:extLst>
          </p:cNvPr>
          <p:cNvSpPr txBox="1">
            <a:spLocks/>
          </p:cNvSpPr>
          <p:nvPr/>
        </p:nvSpPr>
        <p:spPr>
          <a:xfrm>
            <a:off x="6782991" y="5951213"/>
            <a:ext cx="4765788" cy="1813573"/>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2400" dirty="0"/>
          </a:p>
          <a:p>
            <a:pPr marL="0" indent="0">
              <a:buNone/>
            </a:pPr>
            <a:r>
              <a:rPr lang="en-GB" sz="2400" dirty="0"/>
              <a:t>  </a:t>
            </a:r>
            <a:r>
              <a:rPr lang="en-GB" sz="2400" b="1"/>
              <a:t>R-FCN </a:t>
            </a:r>
            <a:endParaRPr lang="en-GB" sz="2400" dirty="0"/>
          </a:p>
          <a:p>
            <a:r>
              <a:rPr lang="en-GB" sz="2400" dirty="0"/>
              <a:t>Predict both bounding boxes and classes at the same time</a:t>
            </a:r>
          </a:p>
          <a:p>
            <a:r>
              <a:rPr lang="en-GB" sz="2400" dirty="0"/>
              <a:t>Use Position-sensitive score maps</a:t>
            </a:r>
          </a:p>
          <a:p>
            <a:r>
              <a:rPr lang="en-GB" sz="2400" dirty="0"/>
              <a:t>Combine architectures from both SSD and Faster R-CNN</a:t>
            </a:r>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p:txBody>
      </p:sp>
    </p:spTree>
    <p:extLst>
      <p:ext uri="{BB962C8B-B14F-4D97-AF65-F5344CB8AC3E}">
        <p14:creationId xmlns:p14="http://schemas.microsoft.com/office/powerpoint/2010/main" val="2107666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DE0E1-87FA-4A1B-919B-5B6C4A79B431}"/>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11F10DB1-CCAE-4956-8B08-57DFA5ED6D40}"/>
              </a:ext>
            </a:extLst>
          </p:cNvPr>
          <p:cNvSpPr>
            <a:spLocks noGrp="1"/>
          </p:cNvSpPr>
          <p:nvPr>
            <p:ph idx="1"/>
          </p:nvPr>
        </p:nvSpPr>
        <p:spPr/>
        <p:txBody>
          <a:bodyPr/>
          <a:lstStyle/>
          <a:p>
            <a:endParaRPr lang="en-GB"/>
          </a:p>
        </p:txBody>
      </p:sp>
      <p:pic>
        <p:nvPicPr>
          <p:cNvPr id="4" name="Picture 2" descr="A close up of a map&#10;&#10;Description automatically generated">
            <a:extLst>
              <a:ext uri="{FF2B5EF4-FFF2-40B4-BE49-F238E27FC236}">
                <a16:creationId xmlns:a16="http://schemas.microsoft.com/office/drawing/2014/main" id="{4E1B7B01-F690-472D-8A7C-F3BE6D7848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153" b="-1"/>
          <a:stretch/>
        </p:blipFill>
        <p:spPr bwMode="auto">
          <a:xfrm>
            <a:off x="991242" y="121068"/>
            <a:ext cx="9965516" cy="6461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997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E9D1F-72F9-4E83-AFE3-34449822119A}"/>
              </a:ext>
            </a:extLst>
          </p:cNvPr>
          <p:cNvSpPr>
            <a:spLocks noGrp="1"/>
          </p:cNvSpPr>
          <p:nvPr>
            <p:ph type="title"/>
          </p:nvPr>
        </p:nvSpPr>
        <p:spPr>
          <a:xfrm>
            <a:off x="1046746" y="586822"/>
            <a:ext cx="3560252" cy="1645920"/>
          </a:xfrm>
        </p:spPr>
        <p:txBody>
          <a:bodyPr>
            <a:normAutofit/>
          </a:bodyPr>
          <a:lstStyle/>
          <a:p>
            <a:r>
              <a:rPr lang="en-GB" sz="5400" b="1" dirty="0"/>
              <a:t>Results</a:t>
            </a:r>
          </a:p>
        </p:txBody>
      </p:sp>
      <p:pic>
        <p:nvPicPr>
          <p:cNvPr id="4" name="Picture 3" descr="A screenshot of a cell phone&#10;&#10;Description automatically generated">
            <a:extLst>
              <a:ext uri="{FF2B5EF4-FFF2-40B4-BE49-F238E27FC236}">
                <a16:creationId xmlns:a16="http://schemas.microsoft.com/office/drawing/2014/main" id="{F4CCFAC7-F62A-4AB9-994D-7EC4B026699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4278" y="2539423"/>
            <a:ext cx="6953249" cy="4083712"/>
          </a:xfrm>
          <a:prstGeom prst="rect">
            <a:avLst/>
          </a:prstGeom>
        </p:spPr>
      </p:pic>
      <p:pic>
        <p:nvPicPr>
          <p:cNvPr id="5" name="Picture 4" descr="A close up of a map&#10;&#10;Description automatically generated">
            <a:extLst>
              <a:ext uri="{FF2B5EF4-FFF2-40B4-BE49-F238E27FC236}">
                <a16:creationId xmlns:a16="http://schemas.microsoft.com/office/drawing/2014/main" id="{353F57BF-1914-451E-9C30-5E7D9FCAF48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037527" y="2484534"/>
            <a:ext cx="5151218" cy="4083712"/>
          </a:xfrm>
          <a:prstGeom prst="rect">
            <a:avLst/>
          </a:prstGeom>
        </p:spPr>
      </p:pic>
      <p:sp>
        <p:nvSpPr>
          <p:cNvPr id="6" name="TextBox 5">
            <a:extLst>
              <a:ext uri="{FF2B5EF4-FFF2-40B4-BE49-F238E27FC236}">
                <a16:creationId xmlns:a16="http://schemas.microsoft.com/office/drawing/2014/main" id="{6C2BAF84-A548-463E-B1B6-1F4BA568EE62}"/>
              </a:ext>
            </a:extLst>
          </p:cNvPr>
          <p:cNvSpPr txBox="1"/>
          <p:nvPr/>
        </p:nvSpPr>
        <p:spPr>
          <a:xfrm>
            <a:off x="3982934" y="531933"/>
            <a:ext cx="8087787" cy="1569660"/>
          </a:xfrm>
          <a:prstGeom prst="rect">
            <a:avLst/>
          </a:prstGeom>
          <a:noFill/>
        </p:spPr>
        <p:txBody>
          <a:bodyPr wrap="square" rtlCol="0">
            <a:spAutoFit/>
          </a:bodyPr>
          <a:lstStyle/>
          <a:p>
            <a:r>
              <a:rPr lang="en-GB" sz="2400" b="1" dirty="0"/>
              <a:t>Test sets </a:t>
            </a:r>
          </a:p>
          <a:p>
            <a:pPr marL="342900" indent="-342900">
              <a:buFont typeface="+mj-lt"/>
              <a:buAutoNum type="arabicPeriod"/>
            </a:pPr>
            <a:r>
              <a:rPr lang="en-GB" sz="2400" b="1" dirty="0"/>
              <a:t>1,800 Positive samples + 50,000 Negative samples</a:t>
            </a:r>
          </a:p>
          <a:p>
            <a:pPr marL="342900" indent="-342900">
              <a:buFont typeface="+mj-lt"/>
              <a:buAutoNum type="arabicPeriod"/>
            </a:pPr>
            <a:r>
              <a:rPr lang="en-GB" sz="2400" b="1" dirty="0"/>
              <a:t>1,800 Positive samples + 100,000 Negative samples</a:t>
            </a:r>
          </a:p>
          <a:p>
            <a:pPr marL="342900" indent="-342900">
              <a:buFont typeface="+mj-lt"/>
              <a:buAutoNum type="arabicPeriod"/>
            </a:pPr>
            <a:r>
              <a:rPr lang="en-GB" sz="2400" b="1" dirty="0"/>
              <a:t>1,800 Positive samples + 150,000 Negative samples</a:t>
            </a:r>
          </a:p>
        </p:txBody>
      </p:sp>
    </p:spTree>
    <p:extLst>
      <p:ext uri="{BB962C8B-B14F-4D97-AF65-F5344CB8AC3E}">
        <p14:creationId xmlns:p14="http://schemas.microsoft.com/office/powerpoint/2010/main" val="3134488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F2A567E-1E1F-4582-80C2-779FDC165AC5}"/>
              </a:ext>
            </a:extLst>
          </p:cNvPr>
          <p:cNvSpPr>
            <a:spLocks noGrp="1"/>
          </p:cNvSpPr>
          <p:nvPr>
            <p:ph type="title"/>
          </p:nvPr>
        </p:nvSpPr>
        <p:spPr>
          <a:xfrm>
            <a:off x="645161" y="1058398"/>
            <a:ext cx="3363974" cy="1210317"/>
          </a:xfrm>
          <a:noFill/>
          <a:ln w="19050">
            <a:solidFill>
              <a:schemeClr val="tx1"/>
            </a:solidFill>
          </a:ln>
        </p:spPr>
        <p:txBody>
          <a:bodyPr vert="horz" wrap="square" lIns="91440" tIns="45720" rIns="91440" bIns="45720" rtlCol="0" anchor="ctr">
            <a:normAutofit fontScale="90000"/>
          </a:bodyPr>
          <a:lstStyle/>
          <a:p>
            <a:pPr algn="ctr"/>
            <a:r>
              <a:rPr lang="en-US" sz="4800" b="1" kern="1200" dirty="0">
                <a:solidFill>
                  <a:schemeClr val="tx1"/>
                </a:solidFill>
                <a:latin typeface="+mj-lt"/>
                <a:ea typeface="+mj-ea"/>
                <a:cs typeface="+mj-cs"/>
              </a:rPr>
              <a:t>Results</a:t>
            </a:r>
            <a:br>
              <a:rPr lang="en-US" sz="4800" b="1" kern="1200" dirty="0">
                <a:solidFill>
                  <a:schemeClr val="tx1"/>
                </a:solidFill>
                <a:latin typeface="+mj-lt"/>
                <a:ea typeface="+mj-ea"/>
                <a:cs typeface="+mj-cs"/>
              </a:rPr>
            </a:br>
            <a:endParaRPr lang="en-US" sz="4800" b="1" kern="1200" dirty="0">
              <a:solidFill>
                <a:schemeClr val="tx1"/>
              </a:solidFill>
              <a:latin typeface="+mj-lt"/>
              <a:ea typeface="+mj-ea"/>
              <a:cs typeface="+mj-cs"/>
            </a:endParaRPr>
          </a:p>
        </p:txBody>
      </p:sp>
      <p:sp>
        <p:nvSpPr>
          <p:cNvPr id="5" name="TextBox 4">
            <a:extLst>
              <a:ext uri="{FF2B5EF4-FFF2-40B4-BE49-F238E27FC236}">
                <a16:creationId xmlns:a16="http://schemas.microsoft.com/office/drawing/2014/main" id="{2F5ED78D-CD1E-4359-A25C-F7968E842155}"/>
              </a:ext>
            </a:extLst>
          </p:cNvPr>
          <p:cNvSpPr txBox="1"/>
          <p:nvPr/>
        </p:nvSpPr>
        <p:spPr>
          <a:xfrm>
            <a:off x="643467" y="2638043"/>
            <a:ext cx="3520159" cy="3415623"/>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400" b="1" dirty="0"/>
              <a:t>Micro Average Precision-Recall curves</a:t>
            </a:r>
          </a:p>
          <a:p>
            <a:pPr>
              <a:lnSpc>
                <a:spcPct val="90000"/>
              </a:lnSpc>
              <a:spcAft>
                <a:spcPts val="600"/>
              </a:spcAft>
            </a:pPr>
            <a:endParaRPr lang="en-US" sz="2400" b="1" dirty="0"/>
          </a:p>
          <a:p>
            <a:pPr>
              <a:lnSpc>
                <a:spcPct val="90000"/>
              </a:lnSpc>
              <a:spcAft>
                <a:spcPts val="600"/>
              </a:spcAft>
            </a:pPr>
            <a:r>
              <a:rPr lang="en-US" sz="2400" dirty="0"/>
              <a:t>Suitable for imbalanced dataset and classes</a:t>
            </a:r>
          </a:p>
        </p:txBody>
      </p:sp>
      <p:pic>
        <p:nvPicPr>
          <p:cNvPr id="4" name="Picture 3" descr="A picture containing text, map&#10;&#10;Description automatically generated">
            <a:extLst>
              <a:ext uri="{FF2B5EF4-FFF2-40B4-BE49-F238E27FC236}">
                <a16:creationId xmlns:a16="http://schemas.microsoft.com/office/drawing/2014/main" id="{C79D57EC-6FB9-409D-8A0F-689331285FCF}"/>
              </a:ext>
            </a:extLst>
          </p:cNvPr>
          <p:cNvPicPr>
            <a:picLocks noChangeAspect="1"/>
          </p:cNvPicPr>
          <p:nvPr/>
        </p:nvPicPr>
        <p:blipFill>
          <a:blip r:embed="rId2"/>
          <a:stretch>
            <a:fillRect/>
          </a:stretch>
        </p:blipFill>
        <p:spPr>
          <a:xfrm>
            <a:off x="4761038" y="0"/>
            <a:ext cx="7430961" cy="6669288"/>
          </a:xfrm>
          <a:prstGeom prst="rect">
            <a:avLst/>
          </a:prstGeom>
        </p:spPr>
      </p:pic>
    </p:spTree>
    <p:extLst>
      <p:ext uri="{BB962C8B-B14F-4D97-AF65-F5344CB8AC3E}">
        <p14:creationId xmlns:p14="http://schemas.microsoft.com/office/powerpoint/2010/main" val="4057614074"/>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62348C75-5449-4B42-B840-2204B79C62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2105320"/>
            <a:ext cx="5294716" cy="264735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8AEA0880-1A10-47A5-9EEF-92B5BA367E8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3817" y="1675126"/>
            <a:ext cx="5294715" cy="350774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64FC21D-99F2-4F21-93E9-138ED6210198}"/>
              </a:ext>
            </a:extLst>
          </p:cNvPr>
          <p:cNvSpPr txBox="1"/>
          <p:nvPr/>
        </p:nvSpPr>
        <p:spPr>
          <a:xfrm>
            <a:off x="1350149" y="1133474"/>
            <a:ext cx="4579049" cy="523220"/>
          </a:xfrm>
          <a:prstGeom prst="rect">
            <a:avLst/>
          </a:prstGeom>
          <a:noFill/>
        </p:spPr>
        <p:txBody>
          <a:bodyPr wrap="square" rtlCol="0">
            <a:spAutoFit/>
          </a:bodyPr>
          <a:lstStyle/>
          <a:p>
            <a:r>
              <a:rPr lang="en-GB" sz="2800" b="1" dirty="0"/>
              <a:t>Prediction          Ground Truth</a:t>
            </a:r>
          </a:p>
        </p:txBody>
      </p:sp>
      <p:sp>
        <p:nvSpPr>
          <p:cNvPr id="12" name="TextBox 11">
            <a:extLst>
              <a:ext uri="{FF2B5EF4-FFF2-40B4-BE49-F238E27FC236}">
                <a16:creationId xmlns:a16="http://schemas.microsoft.com/office/drawing/2014/main" id="{A54F7A00-5053-4D5F-B51A-80C0B4DEC70F}"/>
              </a:ext>
            </a:extLst>
          </p:cNvPr>
          <p:cNvSpPr txBox="1"/>
          <p:nvPr/>
        </p:nvSpPr>
        <p:spPr>
          <a:xfrm>
            <a:off x="6969483" y="1133473"/>
            <a:ext cx="4579049" cy="523220"/>
          </a:xfrm>
          <a:prstGeom prst="rect">
            <a:avLst/>
          </a:prstGeom>
          <a:noFill/>
        </p:spPr>
        <p:txBody>
          <a:bodyPr wrap="square" rtlCol="0">
            <a:spAutoFit/>
          </a:bodyPr>
          <a:lstStyle/>
          <a:p>
            <a:r>
              <a:rPr lang="en-GB" sz="2800" b="1" dirty="0"/>
              <a:t>Prediction        Ground Truth     </a:t>
            </a:r>
          </a:p>
        </p:txBody>
      </p:sp>
    </p:spTree>
    <p:extLst>
      <p:ext uri="{BB962C8B-B14F-4D97-AF65-F5344CB8AC3E}">
        <p14:creationId xmlns:p14="http://schemas.microsoft.com/office/powerpoint/2010/main" val="3357427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81FC61F8-5B7F-4E1A-A6C9-ACB4B34ACA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8506" y="-128336"/>
            <a:ext cx="96549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476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C7AEC-FD8F-4674-9DF9-396FE79367A3}"/>
              </a:ext>
            </a:extLst>
          </p:cNvPr>
          <p:cNvSpPr>
            <a:spLocks noGrp="1"/>
          </p:cNvSpPr>
          <p:nvPr>
            <p:ph type="title"/>
          </p:nvPr>
        </p:nvSpPr>
        <p:spPr/>
        <p:txBody>
          <a:bodyPr/>
          <a:lstStyle/>
          <a:p>
            <a:r>
              <a:rPr lang="en-GB" b="1" dirty="0"/>
              <a:t>Observations</a:t>
            </a:r>
          </a:p>
        </p:txBody>
      </p:sp>
      <p:sp>
        <p:nvSpPr>
          <p:cNvPr id="3" name="Content Placeholder 2">
            <a:extLst>
              <a:ext uri="{FF2B5EF4-FFF2-40B4-BE49-F238E27FC236}">
                <a16:creationId xmlns:a16="http://schemas.microsoft.com/office/drawing/2014/main" id="{89B72363-3191-4410-9CFB-04666DD1126D}"/>
              </a:ext>
            </a:extLst>
          </p:cNvPr>
          <p:cNvSpPr>
            <a:spLocks noGrp="1"/>
          </p:cNvSpPr>
          <p:nvPr>
            <p:ph idx="1"/>
          </p:nvPr>
        </p:nvSpPr>
        <p:spPr/>
        <p:txBody>
          <a:bodyPr/>
          <a:lstStyle/>
          <a:p>
            <a:r>
              <a:rPr lang="en-GB" dirty="0"/>
              <a:t>According to COCO metrics, SSD tends to be faster but performs far worse than Faster R-CNN and R-FCN; however, for our dataset, SSD can outperform those models with a similar backend.  </a:t>
            </a:r>
          </a:p>
          <a:p>
            <a:r>
              <a:rPr lang="en-GB" dirty="0"/>
              <a:t>Training time depends on configuration like optimization type, learning rate, batch size, and etc.</a:t>
            </a:r>
          </a:p>
          <a:p>
            <a:r>
              <a:rPr lang="en-GB" dirty="0"/>
              <a:t>Always check training progress because the configuration from original research may not work with new dataset.</a:t>
            </a:r>
          </a:p>
          <a:p>
            <a:endParaRPr lang="en-GB" dirty="0"/>
          </a:p>
        </p:txBody>
      </p:sp>
    </p:spTree>
    <p:extLst>
      <p:ext uri="{BB962C8B-B14F-4D97-AF65-F5344CB8AC3E}">
        <p14:creationId xmlns:p14="http://schemas.microsoft.com/office/powerpoint/2010/main" val="31693764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15CFB-DD17-41B4-952D-E03A5DACB72B}"/>
              </a:ext>
            </a:extLst>
          </p:cNvPr>
          <p:cNvSpPr>
            <a:spLocks noGrp="1"/>
          </p:cNvSpPr>
          <p:nvPr>
            <p:ph type="title"/>
          </p:nvPr>
        </p:nvSpPr>
        <p:spPr/>
        <p:txBody>
          <a:bodyPr>
            <a:normAutofit/>
          </a:bodyPr>
          <a:lstStyle/>
          <a:p>
            <a:r>
              <a:rPr lang="en-GB" sz="5400" b="1" dirty="0"/>
              <a:t>Future Works</a:t>
            </a:r>
          </a:p>
        </p:txBody>
      </p:sp>
      <p:sp>
        <p:nvSpPr>
          <p:cNvPr id="3" name="Content Placeholder 2">
            <a:extLst>
              <a:ext uri="{FF2B5EF4-FFF2-40B4-BE49-F238E27FC236}">
                <a16:creationId xmlns:a16="http://schemas.microsoft.com/office/drawing/2014/main" id="{88B20FE7-8A2C-4214-9051-D8C7F5D1E38B}"/>
              </a:ext>
            </a:extLst>
          </p:cNvPr>
          <p:cNvSpPr>
            <a:spLocks noGrp="1"/>
          </p:cNvSpPr>
          <p:nvPr>
            <p:ph idx="1"/>
          </p:nvPr>
        </p:nvSpPr>
        <p:spPr>
          <a:xfrm>
            <a:off x="838199" y="1825625"/>
            <a:ext cx="10904621" cy="4351338"/>
          </a:xfrm>
        </p:spPr>
        <p:txBody>
          <a:bodyPr>
            <a:normAutofit/>
          </a:bodyPr>
          <a:lstStyle/>
          <a:p>
            <a:r>
              <a:rPr lang="en-GB" sz="3600" dirty="0"/>
              <a:t>Evaluate models with the whole dataset (including every Negative samples instead of using only their subsets)</a:t>
            </a:r>
          </a:p>
          <a:p>
            <a:r>
              <a:rPr lang="en-GB" sz="3600" dirty="0"/>
              <a:t>Integrate Negative samples into training dataset</a:t>
            </a:r>
          </a:p>
          <a:p>
            <a:r>
              <a:rPr lang="en-GB" sz="3600" dirty="0"/>
              <a:t>Compare models on time and accuracy(trade-off)</a:t>
            </a:r>
          </a:p>
        </p:txBody>
      </p:sp>
    </p:spTree>
    <p:extLst>
      <p:ext uri="{BB962C8B-B14F-4D97-AF65-F5344CB8AC3E}">
        <p14:creationId xmlns:p14="http://schemas.microsoft.com/office/powerpoint/2010/main" val="2653995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C2AAA-8974-43F7-A764-F9B16937E826}"/>
              </a:ext>
            </a:extLst>
          </p:cNvPr>
          <p:cNvSpPr>
            <a:spLocks noGrp="1"/>
          </p:cNvSpPr>
          <p:nvPr>
            <p:ph type="title"/>
          </p:nvPr>
        </p:nvSpPr>
        <p:spPr>
          <a:xfrm>
            <a:off x="6096001" y="804335"/>
            <a:ext cx="5646820" cy="1917518"/>
          </a:xfrm>
        </p:spPr>
        <p:txBody>
          <a:bodyPr vert="horz" lIns="91440" tIns="45720" rIns="91440" bIns="45720" rtlCol="0" anchor="ctr">
            <a:normAutofit/>
          </a:bodyPr>
          <a:lstStyle/>
          <a:p>
            <a:r>
              <a:rPr lang="en-US" sz="4800" b="1" kern="1200" dirty="0">
                <a:solidFill>
                  <a:schemeClr val="tx1"/>
                </a:solidFill>
                <a:latin typeface="+mj-lt"/>
                <a:ea typeface="+mj-ea"/>
                <a:cs typeface="+mj-cs"/>
              </a:rPr>
              <a:t>Motivation and Goals</a:t>
            </a:r>
            <a:br>
              <a:rPr lang="en-US" sz="4800" b="1" kern="1200" dirty="0">
                <a:solidFill>
                  <a:schemeClr val="tx1"/>
                </a:solidFill>
                <a:latin typeface="+mj-lt"/>
                <a:ea typeface="+mj-ea"/>
                <a:cs typeface="+mj-cs"/>
              </a:rPr>
            </a:br>
            <a:endParaRPr lang="en-US" sz="4800" b="1" kern="1200" dirty="0">
              <a:solidFill>
                <a:schemeClr val="tx1"/>
              </a:solidFill>
              <a:latin typeface="+mj-lt"/>
              <a:ea typeface="+mj-ea"/>
              <a:cs typeface="+mj-cs"/>
            </a:endParaRPr>
          </a:p>
        </p:txBody>
      </p:sp>
      <p:pic>
        <p:nvPicPr>
          <p:cNvPr id="9" name="Picture 8">
            <a:extLst>
              <a:ext uri="{FF2B5EF4-FFF2-40B4-BE49-F238E27FC236}">
                <a16:creationId xmlns:a16="http://schemas.microsoft.com/office/drawing/2014/main" id="{EFF61A85-F562-4F0F-B33D-59F3467111F9}"/>
              </a:ext>
            </a:extLst>
          </p:cNvPr>
          <p:cNvPicPr>
            <a:picLocks noChangeAspect="1"/>
          </p:cNvPicPr>
          <p:nvPr/>
        </p:nvPicPr>
        <p:blipFill rotWithShape="1">
          <a:blip r:embed="rId2">
            <a:extLst>
              <a:ext uri="{28A0092B-C50C-407E-A947-70E740481C1C}">
                <a14:useLocalDpi xmlns:a14="http://schemas.microsoft.com/office/drawing/2010/main" val="0"/>
              </a:ext>
            </a:extLst>
          </a:blip>
          <a:srcRect r="3" b="253"/>
          <a:stretch/>
        </p:blipFill>
        <p:spPr>
          <a:xfrm>
            <a:off x="3559122" y="2661260"/>
            <a:ext cx="2788920" cy="2788920"/>
          </a:xfrm>
          <a:custGeom>
            <a:avLst/>
            <a:gdLst/>
            <a:ahLst/>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p:spPr>
      </p:pic>
      <p:pic>
        <p:nvPicPr>
          <p:cNvPr id="1026" name="Picture 2" descr="Image result for baggage inspection">
            <a:extLst>
              <a:ext uri="{FF2B5EF4-FFF2-40B4-BE49-F238E27FC236}">
                <a16:creationId xmlns:a16="http://schemas.microsoft.com/office/drawing/2014/main" id="{C9D1DD0C-2604-421F-8F95-7802991CAB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014" r="17016" b="2"/>
          <a:stretch/>
        </p:blipFill>
        <p:spPr bwMode="auto">
          <a:xfrm>
            <a:off x="20" y="10"/>
            <a:ext cx="3967953" cy="3383270"/>
          </a:xfrm>
          <a:custGeom>
            <a:avLst/>
            <a:gdLst/>
            <a:ahLst/>
            <a:cxnLst/>
            <a:rect l="l" t="t" r="r" b="b"/>
            <a:pathLst>
              <a:path w="3967973" h="3383280">
                <a:moveTo>
                  <a:pt x="0" y="0"/>
                </a:moveTo>
                <a:lnTo>
                  <a:pt x="3605273" y="0"/>
                </a:lnTo>
                <a:lnTo>
                  <a:pt x="3704836" y="163887"/>
                </a:lnTo>
                <a:cubicBezTo>
                  <a:pt x="3872651" y="472804"/>
                  <a:pt x="3967973" y="826817"/>
                  <a:pt x="3967973" y="1203093"/>
                </a:cubicBezTo>
                <a:cubicBezTo>
                  <a:pt x="3967973" y="2407177"/>
                  <a:pt x="2991870" y="3383280"/>
                  <a:pt x="1787786" y="3383280"/>
                </a:cubicBezTo>
                <a:cubicBezTo>
                  <a:pt x="1110489" y="3383280"/>
                  <a:pt x="505326" y="3074435"/>
                  <a:pt x="105448" y="2589894"/>
                </a:cubicBezTo>
                <a:lnTo>
                  <a:pt x="0" y="2448881"/>
                </a:lnTo>
                <a:close/>
              </a:path>
            </a:pathLst>
          </a:custGeom>
          <a:noFill/>
          <a:extLst>
            <a:ext uri="{909E8E84-426E-40DD-AFC4-6F175D3DCCD1}">
              <a14:hiddenFill xmlns:a14="http://schemas.microsoft.com/office/drawing/2010/main">
                <a:solidFill>
                  <a:srgbClr val="FFFFFF"/>
                </a:solidFill>
              </a14:hiddenFill>
            </a:ext>
          </a:extLst>
        </p:spPr>
      </p:pic>
      <p:pic>
        <p:nvPicPr>
          <p:cNvPr id="7" name="Picture 6" descr="A picture containing food&#10;&#10;Description automatically generated">
            <a:extLst>
              <a:ext uri="{FF2B5EF4-FFF2-40B4-BE49-F238E27FC236}">
                <a16:creationId xmlns:a16="http://schemas.microsoft.com/office/drawing/2014/main" id="{E0C411AC-B380-4460-B064-961B54DA773F}"/>
              </a:ext>
            </a:extLst>
          </p:cNvPr>
          <p:cNvPicPr>
            <a:picLocks noChangeAspect="1"/>
          </p:cNvPicPr>
          <p:nvPr/>
        </p:nvPicPr>
        <p:blipFill rotWithShape="1">
          <a:blip r:embed="rId4">
            <a:extLst>
              <a:ext uri="{28A0092B-C50C-407E-A947-70E740481C1C}">
                <a14:useLocalDpi xmlns:a14="http://schemas.microsoft.com/office/drawing/2010/main" val="0"/>
              </a:ext>
            </a:extLst>
          </a:blip>
          <a:srcRect t="6688" r="-6" b="12215"/>
          <a:stretch/>
        </p:blipFill>
        <p:spPr>
          <a:xfrm>
            <a:off x="4825" y="4007260"/>
            <a:ext cx="3155071" cy="2850749"/>
          </a:xfrm>
          <a:custGeom>
            <a:avLst/>
            <a:gdLst/>
            <a:ahLst/>
            <a:cxnLst/>
            <a:rect l="l" t="t" r="r" b="b"/>
            <a:pathLst>
              <a:path w="3155071" h="2850749">
                <a:moveTo>
                  <a:pt x="1358746" y="0"/>
                </a:moveTo>
                <a:cubicBezTo>
                  <a:pt x="2350829" y="0"/>
                  <a:pt x="3155071" y="804242"/>
                  <a:pt x="3155071" y="1796325"/>
                </a:cubicBezTo>
                <a:cubicBezTo>
                  <a:pt x="3155071" y="2168356"/>
                  <a:pt x="3041975" y="2513972"/>
                  <a:pt x="2848287" y="2800668"/>
                </a:cubicBezTo>
                <a:lnTo>
                  <a:pt x="2810837" y="2850749"/>
                </a:lnTo>
                <a:lnTo>
                  <a:pt x="0" y="2850749"/>
                </a:lnTo>
                <a:lnTo>
                  <a:pt x="0" y="623564"/>
                </a:lnTo>
                <a:lnTo>
                  <a:pt x="88552" y="526132"/>
                </a:lnTo>
                <a:cubicBezTo>
                  <a:pt x="413623" y="201061"/>
                  <a:pt x="862705" y="0"/>
                  <a:pt x="1358746" y="0"/>
                </a:cubicBezTo>
                <a:close/>
              </a:path>
            </a:pathLst>
          </a:custGeom>
        </p:spPr>
      </p:pic>
      <p:sp>
        <p:nvSpPr>
          <p:cNvPr id="3" name="TextBox 2">
            <a:extLst>
              <a:ext uri="{FF2B5EF4-FFF2-40B4-BE49-F238E27FC236}">
                <a16:creationId xmlns:a16="http://schemas.microsoft.com/office/drawing/2014/main" id="{A8DC03C8-5D62-485D-BC60-1F20FEAB3F26}"/>
              </a:ext>
            </a:extLst>
          </p:cNvPr>
          <p:cNvSpPr txBox="1"/>
          <p:nvPr/>
        </p:nvSpPr>
        <p:spPr>
          <a:xfrm>
            <a:off x="6866022" y="2496668"/>
            <a:ext cx="4876800" cy="3556998"/>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3200" dirty="0"/>
              <a:t>Detect prohibited items in X-ray images</a:t>
            </a:r>
          </a:p>
          <a:p>
            <a:pPr marL="285750" indent="-228600">
              <a:lnSpc>
                <a:spcPct val="90000"/>
              </a:lnSpc>
              <a:spcAft>
                <a:spcPts val="600"/>
              </a:spcAft>
              <a:buFont typeface="Arial" panose="020B0604020202020204" pitchFamily="34" charset="0"/>
              <a:buChar char="•"/>
            </a:pPr>
            <a:r>
              <a:rPr lang="en-US" sz="3200" dirty="0"/>
              <a:t>Find the best Algorithm that solve this problem</a:t>
            </a:r>
          </a:p>
          <a:p>
            <a:pPr marL="285750" indent="-228600">
              <a:lnSpc>
                <a:spcPct val="90000"/>
              </a:lnSpc>
              <a:spcAft>
                <a:spcPts val="600"/>
              </a:spcAft>
              <a:buFont typeface="Arial" panose="020B0604020202020204" pitchFamily="34" charset="0"/>
              <a:buChar char="•"/>
            </a:pPr>
            <a:r>
              <a:rPr lang="en-US" sz="3200" dirty="0"/>
              <a:t>Train multiples models and compare their performances</a:t>
            </a:r>
          </a:p>
        </p:txBody>
      </p:sp>
    </p:spTree>
    <p:extLst>
      <p:ext uri="{BB962C8B-B14F-4D97-AF65-F5344CB8AC3E}">
        <p14:creationId xmlns:p14="http://schemas.microsoft.com/office/powerpoint/2010/main" val="1956419553"/>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1A70-9F1E-4CE7-A990-8E41FFBAE3BD}"/>
              </a:ext>
            </a:extLst>
          </p:cNvPr>
          <p:cNvSpPr>
            <a:spLocks noGrp="1"/>
          </p:cNvSpPr>
          <p:nvPr>
            <p:ph type="title"/>
          </p:nvPr>
        </p:nvSpPr>
        <p:spPr>
          <a:xfrm>
            <a:off x="804672" y="723578"/>
            <a:ext cx="3387106" cy="1645501"/>
          </a:xfrm>
        </p:spPr>
        <p:txBody>
          <a:bodyPr>
            <a:normAutofit/>
          </a:bodyPr>
          <a:lstStyle/>
          <a:p>
            <a:r>
              <a:rPr lang="en-GB" sz="6600" dirty="0"/>
              <a:t>Tools </a:t>
            </a:r>
          </a:p>
        </p:txBody>
      </p:sp>
      <p:sp>
        <p:nvSpPr>
          <p:cNvPr id="3" name="Content Placeholder 2">
            <a:extLst>
              <a:ext uri="{FF2B5EF4-FFF2-40B4-BE49-F238E27FC236}">
                <a16:creationId xmlns:a16="http://schemas.microsoft.com/office/drawing/2014/main" id="{75896B72-31C8-4366-B7CC-D840A03FE378}"/>
              </a:ext>
            </a:extLst>
          </p:cNvPr>
          <p:cNvSpPr>
            <a:spLocks noGrp="1"/>
          </p:cNvSpPr>
          <p:nvPr>
            <p:ph idx="1"/>
          </p:nvPr>
        </p:nvSpPr>
        <p:spPr>
          <a:xfrm>
            <a:off x="804672" y="2548467"/>
            <a:ext cx="3547904" cy="3628495"/>
          </a:xfrm>
        </p:spPr>
        <p:txBody>
          <a:bodyPr>
            <a:normAutofit/>
          </a:bodyPr>
          <a:lstStyle/>
          <a:p>
            <a:r>
              <a:rPr lang="en-GB" sz="3200" dirty="0" err="1"/>
              <a:t>Tensorflow</a:t>
            </a:r>
            <a:r>
              <a:rPr lang="en-GB" sz="3200" dirty="0"/>
              <a:t> Object Detection API</a:t>
            </a:r>
          </a:p>
          <a:p>
            <a:r>
              <a:rPr lang="en-GB" sz="3200" dirty="0"/>
              <a:t>Google Cloud Platform</a:t>
            </a:r>
          </a:p>
        </p:txBody>
      </p:sp>
      <p:pic>
        <p:nvPicPr>
          <p:cNvPr id="3074" name="Picture 2" descr="TensorFlow 2.0 is ready for prime time">
            <a:extLst>
              <a:ext uri="{FF2B5EF4-FFF2-40B4-BE49-F238E27FC236}">
                <a16:creationId xmlns:a16="http://schemas.microsoft.com/office/drawing/2014/main" id="{94E03FF2-DB6F-470B-B952-3B21372A415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09463" y="894718"/>
            <a:ext cx="3775899" cy="252041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409BB963-78EB-4E05-8EAE-6FEC141E0D7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523880" y="474133"/>
            <a:ext cx="1950021" cy="2717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4" descr="Google Cloud Platform Fundamentals (CP100A) Certification Training ...">
            <a:extLst>
              <a:ext uri="{FF2B5EF4-FFF2-40B4-BE49-F238E27FC236}">
                <a16:creationId xmlns:a16="http://schemas.microsoft.com/office/drawing/2014/main" id="{38E2F41E-9B06-4C3C-BB83-2B97E4C879A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352576" y="3906894"/>
            <a:ext cx="4364707" cy="247697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achine Learning using Google Cloud ML Engine. - Gautam Karmakar ...">
            <a:extLst>
              <a:ext uri="{FF2B5EF4-FFF2-40B4-BE49-F238E27FC236}">
                <a16:creationId xmlns:a16="http://schemas.microsoft.com/office/drawing/2014/main" id="{0FAFDEA0-7DC8-4FB1-96D9-724B5F3CE33C}"/>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279639" y="3807829"/>
            <a:ext cx="2438503" cy="2438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13225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DE99C-F170-48CD-9F94-8592A836F2C7}"/>
              </a:ext>
            </a:extLst>
          </p:cNvPr>
          <p:cNvSpPr>
            <a:spLocks noGrp="1"/>
          </p:cNvSpPr>
          <p:nvPr>
            <p:ph type="title"/>
          </p:nvPr>
        </p:nvSpPr>
        <p:spPr>
          <a:xfrm>
            <a:off x="411480" y="991443"/>
            <a:ext cx="4443154" cy="1087819"/>
          </a:xfrm>
        </p:spPr>
        <p:txBody>
          <a:bodyPr anchor="b">
            <a:normAutofit/>
          </a:bodyPr>
          <a:lstStyle/>
          <a:p>
            <a:r>
              <a:rPr lang="en-GB" sz="4000" b="1" dirty="0" err="1"/>
              <a:t>SIXray</a:t>
            </a:r>
            <a:r>
              <a:rPr lang="en-GB" sz="4000" b="1" dirty="0"/>
              <a:t> Dataset</a:t>
            </a:r>
          </a:p>
        </p:txBody>
      </p:sp>
      <p:pic>
        <p:nvPicPr>
          <p:cNvPr id="1026" name="Picture 2" descr="A picture containing white, room, refrigerator&#10;&#10;Description automatically generated">
            <a:extLst>
              <a:ext uri="{FF2B5EF4-FFF2-40B4-BE49-F238E27FC236}">
                <a16:creationId xmlns:a16="http://schemas.microsoft.com/office/drawing/2014/main" id="{E6E5410F-B9D7-4080-AD6B-E51388941D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2240" y="-71158"/>
            <a:ext cx="8258039" cy="5048066"/>
          </a:xfrm>
          <a:prstGeom prst="rect">
            <a:avLst/>
          </a:prstGeom>
          <a:extLst>
            <a:ext uri="{909E8E84-426E-40DD-AFC4-6F175D3DCCD1}">
              <a14:hiddenFill xmlns:a14="http://schemas.microsoft.com/office/drawing/2010/main">
                <a:solidFill>
                  <a:srgbClr val="FFFFFF"/>
                </a:solidFill>
              </a14:hiddenFill>
            </a:ext>
          </a:extLst>
        </p:spPr>
      </p:pic>
      <p:pic>
        <p:nvPicPr>
          <p:cNvPr id="1028" name="Picture 4" descr="A screenshot of a cell phone&#10;&#10;Description automatically generated">
            <a:extLst>
              <a:ext uri="{FF2B5EF4-FFF2-40B4-BE49-F238E27FC236}">
                <a16:creationId xmlns:a16="http://schemas.microsoft.com/office/drawing/2014/main" id="{A48BD82F-88CD-40E7-AECE-2A3C915F19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7431" y="5087633"/>
            <a:ext cx="8012848" cy="1659642"/>
          </a:xfrm>
          <a:prstGeom prst="rect">
            <a:avLst/>
          </a:prstGeom>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5790F9A-AC8E-4E0A-8D5B-D398B6C719FD}"/>
              </a:ext>
            </a:extLst>
          </p:cNvPr>
          <p:cNvSpPr txBox="1"/>
          <p:nvPr/>
        </p:nvSpPr>
        <p:spPr>
          <a:xfrm>
            <a:off x="411479" y="2471163"/>
            <a:ext cx="3350761" cy="3785652"/>
          </a:xfrm>
          <a:prstGeom prst="rect">
            <a:avLst/>
          </a:prstGeom>
          <a:noFill/>
        </p:spPr>
        <p:txBody>
          <a:bodyPr wrap="square" rtlCol="0">
            <a:spAutoFit/>
          </a:bodyPr>
          <a:lstStyle/>
          <a:p>
            <a:pPr marL="285750" indent="-285750">
              <a:buFont typeface="Arial" panose="020B0604020202020204" pitchFamily="34" charset="0"/>
              <a:buChar char="•"/>
            </a:pPr>
            <a:r>
              <a:rPr lang="en-GB" sz="2400" dirty="0"/>
              <a:t>X-ray Images collected from several subway stations by University of Chinese Academy of Sciences</a:t>
            </a:r>
          </a:p>
          <a:p>
            <a:endParaRPr lang="en-GB" sz="2400" dirty="0"/>
          </a:p>
          <a:p>
            <a:pPr marL="285750" indent="-285750">
              <a:buFont typeface="Arial" panose="020B0604020202020204" pitchFamily="34" charset="0"/>
              <a:buChar char="•"/>
            </a:pPr>
            <a:r>
              <a:rPr lang="en-GB" sz="2400" dirty="0"/>
              <a:t>Image resolution </a:t>
            </a:r>
          </a:p>
          <a:p>
            <a:r>
              <a:rPr lang="en-GB" sz="2400" dirty="0"/>
              <a:t>    1000 x 1000</a:t>
            </a:r>
          </a:p>
          <a:p>
            <a:endParaRPr lang="en-GB" sz="2400" dirty="0"/>
          </a:p>
          <a:p>
            <a:pPr marL="342900" indent="-342900">
              <a:buFont typeface="Arial" panose="020B0604020202020204" pitchFamily="34" charset="0"/>
              <a:buChar char="•"/>
            </a:pPr>
            <a:r>
              <a:rPr lang="en-GB" sz="2400" dirty="0"/>
              <a:t>Drop Hammer class</a:t>
            </a:r>
          </a:p>
        </p:txBody>
      </p:sp>
    </p:spTree>
    <p:extLst>
      <p:ext uri="{BB962C8B-B14F-4D97-AF65-F5344CB8AC3E}">
        <p14:creationId xmlns:p14="http://schemas.microsoft.com/office/powerpoint/2010/main" val="2412861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18241B0-FBB1-47F2-B15F-516FCA7DCE8C}"/>
              </a:ext>
            </a:extLst>
          </p:cNvPr>
          <p:cNvPicPr>
            <a:picLocks noChangeAspect="1"/>
          </p:cNvPicPr>
          <p:nvPr/>
        </p:nvPicPr>
        <p:blipFill rotWithShape="1">
          <a:blip r:embed="rId2"/>
          <a:srcRect l="10582" r="4344"/>
          <a:stretch/>
        </p:blipFill>
        <p:spPr>
          <a:xfrm>
            <a:off x="7364078" y="-18"/>
            <a:ext cx="4827922" cy="6414117"/>
          </a:xfrm>
          <a:custGeom>
            <a:avLst/>
            <a:gdLst/>
            <a:ahLst/>
            <a:cxnLst/>
            <a:rect l="l" t="t" r="r" b="b"/>
            <a:pathLst>
              <a:path w="4827922" h="6858000">
                <a:moveTo>
                  <a:pt x="4441" y="0"/>
                </a:moveTo>
                <a:lnTo>
                  <a:pt x="4827922" y="0"/>
                </a:lnTo>
                <a:lnTo>
                  <a:pt x="4827922" y="6858000"/>
                </a:lnTo>
                <a:lnTo>
                  <a:pt x="0" y="6858000"/>
                </a:lnTo>
                <a:lnTo>
                  <a:pt x="106674" y="6638378"/>
                </a:lnTo>
                <a:cubicBezTo>
                  <a:pt x="530028" y="5720938"/>
                  <a:pt x="777229" y="4614948"/>
                  <a:pt x="777229" y="3424428"/>
                </a:cubicBezTo>
                <a:cubicBezTo>
                  <a:pt x="777229" y="2233909"/>
                  <a:pt x="530028" y="1127919"/>
                  <a:pt x="106674" y="210478"/>
                </a:cubicBezTo>
                <a:close/>
              </a:path>
            </a:pathLst>
          </a:custGeom>
        </p:spPr>
      </p:pic>
      <p:pic>
        <p:nvPicPr>
          <p:cNvPr id="4" name="Picture 3">
            <a:extLst>
              <a:ext uri="{FF2B5EF4-FFF2-40B4-BE49-F238E27FC236}">
                <a16:creationId xmlns:a16="http://schemas.microsoft.com/office/drawing/2014/main" id="{1E0537B3-B57F-4C59-9C90-8431AA195CAA}"/>
              </a:ext>
            </a:extLst>
          </p:cNvPr>
          <p:cNvPicPr>
            <a:picLocks noChangeAspect="1"/>
          </p:cNvPicPr>
          <p:nvPr/>
        </p:nvPicPr>
        <p:blipFill rotWithShape="1">
          <a:blip r:embed="rId3"/>
          <a:srcRect l="8619" r="8620"/>
          <a:stretch/>
        </p:blipFill>
        <p:spPr>
          <a:xfrm>
            <a:off x="3119360" y="18"/>
            <a:ext cx="4966290" cy="6414081"/>
          </a:xfrm>
          <a:custGeom>
            <a:avLst/>
            <a:gdLst/>
            <a:ahLst/>
            <a:cxnLst/>
            <a:rect l="l" t="t" r="r" b="b"/>
            <a:pathLst>
              <a:path w="4966290" h="6857999">
                <a:moveTo>
                  <a:pt x="0" y="0"/>
                </a:moveTo>
                <a:lnTo>
                  <a:pt x="4188230" y="0"/>
                </a:lnTo>
                <a:lnTo>
                  <a:pt x="4295735" y="210478"/>
                </a:lnTo>
                <a:cubicBezTo>
                  <a:pt x="4719089" y="1127919"/>
                  <a:pt x="4966290" y="2233909"/>
                  <a:pt x="4966290" y="3424428"/>
                </a:cubicBezTo>
                <a:cubicBezTo>
                  <a:pt x="4966290" y="4614948"/>
                  <a:pt x="4719089" y="5720938"/>
                  <a:pt x="4295735" y="6638378"/>
                </a:cubicBezTo>
                <a:lnTo>
                  <a:pt x="4183560" y="6857999"/>
                </a:lnTo>
                <a:lnTo>
                  <a:pt x="53039" y="6857999"/>
                </a:lnTo>
                <a:lnTo>
                  <a:pt x="132047" y="6695338"/>
                </a:lnTo>
                <a:cubicBezTo>
                  <a:pt x="555401" y="5777898"/>
                  <a:pt x="802602" y="4671908"/>
                  <a:pt x="802602" y="3481388"/>
                </a:cubicBezTo>
                <a:cubicBezTo>
                  <a:pt x="802602" y="2191659"/>
                  <a:pt x="512484" y="1001134"/>
                  <a:pt x="22579" y="42066"/>
                </a:cubicBezTo>
                <a:close/>
              </a:path>
            </a:pathLst>
          </a:custGeom>
        </p:spPr>
      </p:pic>
      <p:sp>
        <p:nvSpPr>
          <p:cNvPr id="2" name="Title 1">
            <a:extLst>
              <a:ext uri="{FF2B5EF4-FFF2-40B4-BE49-F238E27FC236}">
                <a16:creationId xmlns:a16="http://schemas.microsoft.com/office/drawing/2014/main" id="{2C744CD0-25D8-4F4E-8E4A-07703154FCB7}"/>
              </a:ext>
            </a:extLst>
          </p:cNvPr>
          <p:cNvSpPr>
            <a:spLocks noGrp="1"/>
          </p:cNvSpPr>
          <p:nvPr>
            <p:ph type="title"/>
          </p:nvPr>
        </p:nvSpPr>
        <p:spPr>
          <a:xfrm>
            <a:off x="448056" y="681038"/>
            <a:ext cx="2804504" cy="1325563"/>
          </a:xfrm>
        </p:spPr>
        <p:txBody>
          <a:bodyPr vert="horz" lIns="91440" tIns="45720" rIns="91440" bIns="45720" rtlCol="0" anchor="ctr">
            <a:normAutofit/>
          </a:bodyPr>
          <a:lstStyle/>
          <a:p>
            <a:r>
              <a:rPr lang="en-US" b="1" kern="1200" dirty="0">
                <a:latin typeface="+mj-lt"/>
                <a:ea typeface="+mj-ea"/>
                <a:cs typeface="+mj-cs"/>
              </a:rPr>
              <a:t>Challenges</a:t>
            </a:r>
          </a:p>
        </p:txBody>
      </p:sp>
      <p:sp>
        <p:nvSpPr>
          <p:cNvPr id="64" name="Content Placeholder 54">
            <a:extLst>
              <a:ext uri="{FF2B5EF4-FFF2-40B4-BE49-F238E27FC236}">
                <a16:creationId xmlns:a16="http://schemas.microsoft.com/office/drawing/2014/main" id="{C970779A-BD90-4CC0-919B-D8D147F58908}"/>
              </a:ext>
            </a:extLst>
          </p:cNvPr>
          <p:cNvSpPr>
            <a:spLocks noGrp="1"/>
          </p:cNvSpPr>
          <p:nvPr>
            <p:ph idx="1"/>
          </p:nvPr>
        </p:nvSpPr>
        <p:spPr>
          <a:xfrm>
            <a:off x="304800" y="2258171"/>
            <a:ext cx="3562349" cy="3918792"/>
          </a:xfrm>
        </p:spPr>
        <p:txBody>
          <a:bodyPr>
            <a:normAutofit/>
          </a:bodyPr>
          <a:lstStyle/>
          <a:p>
            <a:pPr marL="0" indent="0">
              <a:buNone/>
            </a:pPr>
            <a:r>
              <a:rPr lang="en-US" sz="2200" b="1" dirty="0"/>
              <a:t>1. Big Unbalanced Dataset: </a:t>
            </a:r>
          </a:p>
          <a:p>
            <a:pPr>
              <a:buFontTx/>
              <a:buChar char="-"/>
            </a:pPr>
            <a:r>
              <a:rPr lang="en-US" sz="2200" dirty="0"/>
              <a:t>9,000 Positive samples         </a:t>
            </a:r>
          </a:p>
          <a:p>
            <a:pPr marL="0" indent="0">
              <a:buNone/>
            </a:pPr>
            <a:r>
              <a:rPr lang="en-US" sz="2200" dirty="0"/>
              <a:t>                 vs </a:t>
            </a:r>
          </a:p>
          <a:p>
            <a:pPr marL="0" indent="0">
              <a:buNone/>
            </a:pPr>
            <a:r>
              <a:rPr lang="en-US" sz="2200" dirty="0"/>
              <a:t>1,000,000 Negative samples</a:t>
            </a:r>
          </a:p>
          <a:p>
            <a:pPr marL="0" indent="0">
              <a:buNone/>
            </a:pPr>
            <a:endParaRPr lang="en-US" sz="1800" dirty="0"/>
          </a:p>
          <a:p>
            <a:pPr marL="0" indent="0">
              <a:buNone/>
            </a:pPr>
            <a:r>
              <a:rPr lang="en-US" sz="2200" b="1" dirty="0"/>
              <a:t>2. Challenging Images:</a:t>
            </a:r>
          </a:p>
          <a:p>
            <a:pPr marL="0" indent="0">
              <a:buNone/>
            </a:pPr>
            <a:r>
              <a:rPr lang="en-US" sz="1800" dirty="0"/>
              <a:t>	</a:t>
            </a:r>
            <a:r>
              <a:rPr lang="en-US" sz="2400" dirty="0"/>
              <a:t>- Unclear</a:t>
            </a:r>
          </a:p>
          <a:p>
            <a:pPr marL="0" indent="0">
              <a:buNone/>
            </a:pPr>
            <a:r>
              <a:rPr lang="en-US" sz="2400" dirty="0"/>
              <a:t>	- Clustering</a:t>
            </a:r>
          </a:p>
          <a:p>
            <a:pPr marL="0" indent="0">
              <a:buNone/>
            </a:pPr>
            <a:r>
              <a:rPr lang="en-US" sz="2400" dirty="0"/>
              <a:t>	- Overlapping</a:t>
            </a:r>
          </a:p>
        </p:txBody>
      </p:sp>
      <p:sp>
        <p:nvSpPr>
          <p:cNvPr id="8" name="TextBox 7">
            <a:extLst>
              <a:ext uri="{FF2B5EF4-FFF2-40B4-BE49-F238E27FC236}">
                <a16:creationId xmlns:a16="http://schemas.microsoft.com/office/drawing/2014/main" id="{18587571-8EC0-493B-ACF6-FC0096D9CCF1}"/>
              </a:ext>
            </a:extLst>
          </p:cNvPr>
          <p:cNvSpPr txBox="1"/>
          <p:nvPr/>
        </p:nvSpPr>
        <p:spPr>
          <a:xfrm>
            <a:off x="4181382" y="6451383"/>
            <a:ext cx="3307857" cy="369332"/>
          </a:xfrm>
          <a:prstGeom prst="rect">
            <a:avLst/>
          </a:prstGeom>
          <a:noFill/>
        </p:spPr>
        <p:txBody>
          <a:bodyPr wrap="square" rtlCol="0">
            <a:spAutoFit/>
          </a:bodyPr>
          <a:lstStyle/>
          <a:p>
            <a:r>
              <a:rPr lang="en-GB" dirty="0"/>
              <a:t>Positive (Prohibited objects)</a:t>
            </a:r>
          </a:p>
        </p:txBody>
      </p:sp>
      <p:sp>
        <p:nvSpPr>
          <p:cNvPr id="177" name="TextBox 176">
            <a:extLst>
              <a:ext uri="{FF2B5EF4-FFF2-40B4-BE49-F238E27FC236}">
                <a16:creationId xmlns:a16="http://schemas.microsoft.com/office/drawing/2014/main" id="{18357DA1-104E-4E5A-B85F-9DFBC09AC7F3}"/>
              </a:ext>
            </a:extLst>
          </p:cNvPr>
          <p:cNvSpPr txBox="1"/>
          <p:nvPr/>
        </p:nvSpPr>
        <p:spPr>
          <a:xfrm>
            <a:off x="9386031" y="6439822"/>
            <a:ext cx="3307857" cy="369332"/>
          </a:xfrm>
          <a:prstGeom prst="rect">
            <a:avLst/>
          </a:prstGeom>
          <a:noFill/>
        </p:spPr>
        <p:txBody>
          <a:bodyPr wrap="square" rtlCol="0">
            <a:spAutoFit/>
          </a:bodyPr>
          <a:lstStyle/>
          <a:p>
            <a:r>
              <a:rPr lang="en-GB" dirty="0"/>
              <a:t>Negative</a:t>
            </a:r>
          </a:p>
        </p:txBody>
      </p:sp>
    </p:spTree>
    <p:extLst>
      <p:ext uri="{BB962C8B-B14F-4D97-AF65-F5344CB8AC3E}">
        <p14:creationId xmlns:p14="http://schemas.microsoft.com/office/powerpoint/2010/main" val="3533720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A9C83-3356-407A-BB53-258B7F02B09C}"/>
              </a:ext>
            </a:extLst>
          </p:cNvPr>
          <p:cNvSpPr>
            <a:spLocks noGrp="1"/>
          </p:cNvSpPr>
          <p:nvPr>
            <p:ph type="title"/>
          </p:nvPr>
        </p:nvSpPr>
        <p:spPr>
          <a:xfrm>
            <a:off x="838200" y="288649"/>
            <a:ext cx="10515600" cy="1325563"/>
          </a:xfrm>
        </p:spPr>
        <p:txBody>
          <a:bodyPr/>
          <a:lstStyle/>
          <a:p>
            <a:r>
              <a:rPr lang="en-GB" b="1" dirty="0"/>
              <a:t>Data Science Pipeline</a:t>
            </a:r>
          </a:p>
        </p:txBody>
      </p:sp>
      <p:sp>
        <p:nvSpPr>
          <p:cNvPr id="3" name="Content Placeholder 2">
            <a:extLst>
              <a:ext uri="{FF2B5EF4-FFF2-40B4-BE49-F238E27FC236}">
                <a16:creationId xmlns:a16="http://schemas.microsoft.com/office/drawing/2014/main" id="{10ECB4B7-256F-4B13-A122-FAB4ED7A2287}"/>
              </a:ext>
            </a:extLst>
          </p:cNvPr>
          <p:cNvSpPr>
            <a:spLocks noGrp="1"/>
          </p:cNvSpPr>
          <p:nvPr>
            <p:ph idx="1"/>
          </p:nvPr>
        </p:nvSpPr>
        <p:spPr>
          <a:xfrm>
            <a:off x="838200" y="1408530"/>
            <a:ext cx="10515600" cy="4351338"/>
          </a:xfrm>
        </p:spPr>
        <p:txBody>
          <a:bodyPr/>
          <a:lstStyle/>
          <a:p>
            <a:pPr marL="514350" indent="-514350">
              <a:buFont typeface="+mj-lt"/>
              <a:buAutoNum type="arabicPeriod"/>
            </a:pPr>
            <a:r>
              <a:rPr lang="en-GB" dirty="0"/>
              <a:t>Obtain Dataset</a:t>
            </a:r>
          </a:p>
          <a:p>
            <a:pPr marL="514350" indent="-514350">
              <a:buFont typeface="+mj-lt"/>
              <a:buAutoNum type="arabicPeriod"/>
            </a:pPr>
            <a:r>
              <a:rPr lang="en-GB" dirty="0"/>
              <a:t>Pre-process image and label files to create </a:t>
            </a:r>
            <a:r>
              <a:rPr lang="en-GB" b="1" dirty="0"/>
              <a:t>Train dataset</a:t>
            </a:r>
          </a:p>
          <a:p>
            <a:pPr marL="514350" indent="-514350">
              <a:buFont typeface="+mj-lt"/>
              <a:buAutoNum type="arabicPeriod"/>
            </a:pPr>
            <a:r>
              <a:rPr lang="en-GB" dirty="0"/>
              <a:t>Create Training pipeline and Training models</a:t>
            </a:r>
          </a:p>
          <a:p>
            <a:pPr marL="514350" indent="-514350">
              <a:buFont typeface="+mj-lt"/>
              <a:buAutoNum type="arabicPeriod"/>
            </a:pPr>
            <a:r>
              <a:rPr lang="en-GB" dirty="0"/>
              <a:t>Evaluate models with </a:t>
            </a:r>
            <a:r>
              <a:rPr lang="en-GB" b="1" dirty="0"/>
              <a:t>Test dataset</a:t>
            </a:r>
          </a:p>
          <a:p>
            <a:pPr marL="514350" indent="-514350">
              <a:buFont typeface="+mj-lt"/>
              <a:buAutoNum type="arabicPeriod"/>
            </a:pPr>
            <a:r>
              <a:rPr lang="en-GB" dirty="0"/>
              <a:t>Visualize and compare performance for each model</a:t>
            </a:r>
          </a:p>
        </p:txBody>
      </p:sp>
      <p:sp>
        <p:nvSpPr>
          <p:cNvPr id="4" name="TextBox 3">
            <a:extLst>
              <a:ext uri="{FF2B5EF4-FFF2-40B4-BE49-F238E27FC236}">
                <a16:creationId xmlns:a16="http://schemas.microsoft.com/office/drawing/2014/main" id="{161250A4-75E7-43F4-A0A0-FF71F819FAAB}"/>
              </a:ext>
            </a:extLst>
          </p:cNvPr>
          <p:cNvSpPr txBox="1"/>
          <p:nvPr/>
        </p:nvSpPr>
        <p:spPr>
          <a:xfrm>
            <a:off x="4904875" y="4328707"/>
            <a:ext cx="6970295" cy="1754326"/>
          </a:xfrm>
          <a:prstGeom prst="rect">
            <a:avLst/>
          </a:prstGeom>
          <a:noFill/>
        </p:spPr>
        <p:txBody>
          <a:bodyPr wrap="square" rtlCol="0">
            <a:spAutoFit/>
          </a:bodyPr>
          <a:lstStyle/>
          <a:p>
            <a:pPr algn="ctr"/>
            <a:r>
              <a:rPr lang="en-GB" sz="3600" b="1" dirty="0"/>
              <a:t>Test set</a:t>
            </a:r>
            <a:endParaRPr lang="en-GB" sz="2400" b="1" dirty="0"/>
          </a:p>
          <a:p>
            <a:r>
              <a:rPr lang="en-GB" sz="2400" b="1" dirty="0"/>
              <a:t> 1.) 1.8k Positive samples + 50k Negative samples</a:t>
            </a:r>
          </a:p>
          <a:p>
            <a:r>
              <a:rPr lang="en-GB" sz="2400" b="1" dirty="0"/>
              <a:t> 2.) 1.8k Positive samples + 100k Negative samples</a:t>
            </a:r>
          </a:p>
          <a:p>
            <a:r>
              <a:rPr lang="en-GB" sz="2400" b="1" dirty="0"/>
              <a:t> 3.) 1.8k Positive samples + 150k Negative samples </a:t>
            </a:r>
          </a:p>
        </p:txBody>
      </p:sp>
      <p:sp>
        <p:nvSpPr>
          <p:cNvPr id="5" name="TextBox 4">
            <a:extLst>
              <a:ext uri="{FF2B5EF4-FFF2-40B4-BE49-F238E27FC236}">
                <a16:creationId xmlns:a16="http://schemas.microsoft.com/office/drawing/2014/main" id="{F982C98F-0513-466C-B627-3F4548AD558D}"/>
              </a:ext>
            </a:extLst>
          </p:cNvPr>
          <p:cNvSpPr txBox="1"/>
          <p:nvPr/>
        </p:nvSpPr>
        <p:spPr>
          <a:xfrm>
            <a:off x="549441" y="4636483"/>
            <a:ext cx="3252538" cy="1138773"/>
          </a:xfrm>
          <a:prstGeom prst="rect">
            <a:avLst/>
          </a:prstGeom>
          <a:noFill/>
        </p:spPr>
        <p:txBody>
          <a:bodyPr wrap="square" rtlCol="0">
            <a:spAutoFit/>
          </a:bodyPr>
          <a:lstStyle/>
          <a:p>
            <a:pPr algn="ctr"/>
            <a:r>
              <a:rPr lang="en-GB" sz="3600" b="1" dirty="0"/>
              <a:t>Train/Val set</a:t>
            </a:r>
            <a:endParaRPr lang="en-GB" sz="3200" b="1" dirty="0"/>
          </a:p>
          <a:p>
            <a:r>
              <a:rPr lang="en-GB" sz="3200" b="1" dirty="0"/>
              <a:t> </a:t>
            </a:r>
            <a:r>
              <a:rPr lang="en-GB" sz="2400" b="1" dirty="0"/>
              <a:t>7.2k Positive samples</a:t>
            </a:r>
            <a:endParaRPr lang="en-GB" sz="3200" b="1" dirty="0"/>
          </a:p>
        </p:txBody>
      </p:sp>
      <p:sp>
        <p:nvSpPr>
          <p:cNvPr id="6" name="Plus Sign 5">
            <a:extLst>
              <a:ext uri="{FF2B5EF4-FFF2-40B4-BE49-F238E27FC236}">
                <a16:creationId xmlns:a16="http://schemas.microsoft.com/office/drawing/2014/main" id="{6097D427-EE33-41CB-9AEB-B9BFC9AF12C9}"/>
              </a:ext>
            </a:extLst>
          </p:cNvPr>
          <p:cNvSpPr/>
          <p:nvPr/>
        </p:nvSpPr>
        <p:spPr>
          <a:xfrm>
            <a:off x="3914274" y="5069305"/>
            <a:ext cx="770021" cy="690563"/>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32771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FE1B3-6599-487A-BB32-6CA05834EB3F}"/>
              </a:ext>
            </a:extLst>
          </p:cNvPr>
          <p:cNvSpPr>
            <a:spLocks noGrp="1"/>
          </p:cNvSpPr>
          <p:nvPr>
            <p:ph type="title"/>
          </p:nvPr>
        </p:nvSpPr>
        <p:spPr>
          <a:xfrm>
            <a:off x="657726" y="723578"/>
            <a:ext cx="4775545" cy="1645501"/>
          </a:xfrm>
        </p:spPr>
        <p:txBody>
          <a:bodyPr>
            <a:normAutofit/>
          </a:bodyPr>
          <a:lstStyle/>
          <a:p>
            <a:r>
              <a:rPr lang="en-GB" dirty="0"/>
              <a:t>1. Obtaining Dataset</a:t>
            </a:r>
          </a:p>
        </p:txBody>
      </p:sp>
      <p:sp>
        <p:nvSpPr>
          <p:cNvPr id="3" name="Content Placeholder 2">
            <a:extLst>
              <a:ext uri="{FF2B5EF4-FFF2-40B4-BE49-F238E27FC236}">
                <a16:creationId xmlns:a16="http://schemas.microsoft.com/office/drawing/2014/main" id="{689B0F55-F27A-4F36-9265-3013273CD875}"/>
              </a:ext>
            </a:extLst>
          </p:cNvPr>
          <p:cNvSpPr>
            <a:spLocks noGrp="1"/>
          </p:cNvSpPr>
          <p:nvPr>
            <p:ph idx="1"/>
          </p:nvPr>
        </p:nvSpPr>
        <p:spPr>
          <a:xfrm>
            <a:off x="838200" y="2548467"/>
            <a:ext cx="4595071" cy="3628495"/>
          </a:xfrm>
        </p:spPr>
        <p:txBody>
          <a:bodyPr>
            <a:normAutofit/>
          </a:bodyPr>
          <a:lstStyle/>
          <a:p>
            <a:r>
              <a:rPr lang="en-GB" sz="2400" dirty="0"/>
              <a:t>Download from </a:t>
            </a:r>
            <a:r>
              <a:rPr lang="en-GB" sz="2400" dirty="0" err="1"/>
              <a:t>SIXray</a:t>
            </a:r>
            <a:r>
              <a:rPr lang="en-GB" sz="2400" dirty="0"/>
              <a:t> </a:t>
            </a:r>
            <a:r>
              <a:rPr lang="en-GB" sz="2400" dirty="0" err="1"/>
              <a:t>Github</a:t>
            </a:r>
            <a:endParaRPr lang="en-GB" sz="2400" dirty="0"/>
          </a:p>
          <a:p>
            <a:r>
              <a:rPr lang="en-GB" sz="2400" dirty="0"/>
              <a:t>Dataset contains: </a:t>
            </a:r>
          </a:p>
          <a:p>
            <a:pPr marL="0" indent="0">
              <a:buNone/>
            </a:pPr>
            <a:r>
              <a:rPr lang="en-GB" sz="2400" dirty="0"/>
              <a:t>    1. Positive sample images</a:t>
            </a:r>
          </a:p>
          <a:p>
            <a:pPr marL="0" indent="0">
              <a:buNone/>
            </a:pPr>
            <a:r>
              <a:rPr lang="en-GB" sz="2400" dirty="0"/>
              <a:t>    2. Negative sample images</a:t>
            </a:r>
          </a:p>
          <a:p>
            <a:pPr marL="0" indent="0">
              <a:buNone/>
            </a:pPr>
            <a:r>
              <a:rPr lang="en-GB" sz="2400" dirty="0"/>
              <a:t>    3. Label csv files </a:t>
            </a:r>
          </a:p>
          <a:p>
            <a:pPr marL="0" indent="0">
              <a:buNone/>
            </a:pPr>
            <a:r>
              <a:rPr lang="en-GB" sz="2400" dirty="0"/>
              <a:t>    4. Location annotation files of positive sample    </a:t>
            </a:r>
          </a:p>
        </p:txBody>
      </p:sp>
      <p:sp>
        <p:nvSpPr>
          <p:cNvPr id="75" name="Rectangle 74">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991" y="3474720"/>
            <a:ext cx="6100914"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9584" y="0"/>
            <a:ext cx="6192415"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170" name="Picture 2" descr="A screenshot of a cell phone&#10;&#10;Description automatically generated">
            <a:extLst>
              <a:ext uri="{FF2B5EF4-FFF2-40B4-BE49-F238E27FC236}">
                <a16:creationId xmlns:a16="http://schemas.microsoft.com/office/drawing/2014/main" id="{BFDECCD9-8C82-4DD2-BCBC-94CF726F10E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77450" y="-18837"/>
            <a:ext cx="2587361" cy="3332691"/>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9624"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172" name="Picture 4" descr="A screenshot of a cell phone&#10;&#10;Description automatically generated">
            <a:extLst>
              <a:ext uri="{FF2B5EF4-FFF2-40B4-BE49-F238E27FC236}">
                <a16:creationId xmlns:a16="http://schemas.microsoft.com/office/drawing/2014/main" id="{92D69B8C-5462-421B-8C33-4799A34119A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261718" y="73600"/>
            <a:ext cx="2858091" cy="294545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A8946BE0-C356-4AE5-B47D-E256B45D2A0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08282" y="3796452"/>
            <a:ext cx="3271435" cy="2559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11498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FBBABC-27CB-403D-BE56-37A36D5B895C}"/>
              </a:ext>
            </a:extLst>
          </p:cNvPr>
          <p:cNvSpPr>
            <a:spLocks noGrp="1"/>
          </p:cNvSpPr>
          <p:nvPr>
            <p:ph idx="1"/>
          </p:nvPr>
        </p:nvSpPr>
        <p:spPr>
          <a:xfrm>
            <a:off x="565484" y="1825625"/>
            <a:ext cx="5995737" cy="4351338"/>
          </a:xfrm>
        </p:spPr>
        <p:txBody>
          <a:bodyPr/>
          <a:lstStyle/>
          <a:p>
            <a:pPr marL="0" indent="0">
              <a:buNone/>
            </a:pPr>
            <a:r>
              <a:rPr lang="en-GB" dirty="0"/>
              <a:t>2.1 Get correct labels for each image (since we use only subsets of images)</a:t>
            </a:r>
          </a:p>
          <a:p>
            <a:pPr marL="0" indent="0">
              <a:buNone/>
            </a:pPr>
            <a:endParaRPr lang="en-GB" dirty="0"/>
          </a:p>
          <a:p>
            <a:pPr marL="0" indent="0">
              <a:buNone/>
            </a:pPr>
            <a:r>
              <a:rPr lang="en-GB" dirty="0"/>
              <a:t>2.2 Combine annotated location and label files into one csv file (picture)</a:t>
            </a:r>
          </a:p>
          <a:p>
            <a:pPr marL="0" indent="0">
              <a:buNone/>
            </a:pPr>
            <a:endParaRPr lang="en-GB" dirty="0"/>
          </a:p>
          <a:p>
            <a:pPr marL="0" indent="0">
              <a:buNone/>
            </a:pPr>
            <a:r>
              <a:rPr lang="en-GB" dirty="0"/>
              <a:t>2.3 Create Training data by combining file 2.2 with actual images to create Tensor Records   </a:t>
            </a:r>
          </a:p>
        </p:txBody>
      </p:sp>
      <p:sp>
        <p:nvSpPr>
          <p:cNvPr id="4" name="Title 1">
            <a:extLst>
              <a:ext uri="{FF2B5EF4-FFF2-40B4-BE49-F238E27FC236}">
                <a16:creationId xmlns:a16="http://schemas.microsoft.com/office/drawing/2014/main" id="{9C6C7AC5-590E-4984-8B76-6D457E638983}"/>
              </a:ext>
            </a:extLst>
          </p:cNvPr>
          <p:cNvSpPr txBox="1">
            <a:spLocks/>
          </p:cNvSpPr>
          <p:nvPr/>
        </p:nvSpPr>
        <p:spPr>
          <a:xfrm>
            <a:off x="320843" y="517525"/>
            <a:ext cx="1164656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800" dirty="0"/>
              <a:t>2. Pre-process images and label files to create training data</a:t>
            </a:r>
          </a:p>
        </p:txBody>
      </p:sp>
      <p:pic>
        <p:nvPicPr>
          <p:cNvPr id="9218" name="Picture 2">
            <a:extLst>
              <a:ext uri="{FF2B5EF4-FFF2-40B4-BE49-F238E27FC236}">
                <a16:creationId xmlns:a16="http://schemas.microsoft.com/office/drawing/2014/main" id="{BB391920-184F-4F8F-A2A6-5744C274A2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6633" y="1825625"/>
            <a:ext cx="5855368" cy="478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511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4E8F40FE-293C-453F-B8A6-4278993567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E816D497-1750-4E01-91AE-E0A4AAF7790D}"/>
              </a:ext>
            </a:extLst>
          </p:cNvPr>
          <p:cNvSpPr txBox="1">
            <a:spLocks/>
          </p:cNvSpPr>
          <p:nvPr/>
        </p:nvSpPr>
        <p:spPr>
          <a:xfrm>
            <a:off x="701779" y="927292"/>
            <a:ext cx="5282215" cy="164513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500" dirty="0"/>
              <a:t>3. Creating Training pipeline and training models</a:t>
            </a:r>
          </a:p>
        </p:txBody>
      </p:sp>
      <p:sp>
        <p:nvSpPr>
          <p:cNvPr id="143" name="Rectangle 142">
            <a:extLst>
              <a:ext uri="{FF2B5EF4-FFF2-40B4-BE49-F238E27FC236}">
                <a16:creationId xmlns:a16="http://schemas.microsoft.com/office/drawing/2014/main" id="{481EABE0-FA8E-49A5-A966-F0539111C9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86384"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56A3E26D-73B1-468C-B97B-BC18159597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40" y="2712821"/>
            <a:ext cx="3975945"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70FE6BE-1F71-4C73-890F-F3A028C44663}"/>
              </a:ext>
            </a:extLst>
          </p:cNvPr>
          <p:cNvSpPr>
            <a:spLocks noGrp="1"/>
          </p:cNvSpPr>
          <p:nvPr>
            <p:ph idx="1"/>
          </p:nvPr>
        </p:nvSpPr>
        <p:spPr>
          <a:xfrm>
            <a:off x="914400" y="3033068"/>
            <a:ext cx="4485886" cy="3245804"/>
          </a:xfrm>
        </p:spPr>
        <p:txBody>
          <a:bodyPr vert="horz" lIns="91440" tIns="45720" rIns="91440" bIns="45720" rtlCol="0">
            <a:normAutofit/>
          </a:bodyPr>
          <a:lstStyle/>
          <a:p>
            <a:r>
              <a:rPr lang="en-US" sz="2400" dirty="0"/>
              <a:t>Set up training pipeline on Google Cloud Platform (GCP)</a:t>
            </a:r>
          </a:p>
          <a:p>
            <a:r>
              <a:rPr lang="en-US" sz="2400" dirty="0"/>
              <a:t>Set model configurations</a:t>
            </a:r>
          </a:p>
          <a:p>
            <a:r>
              <a:rPr lang="en-US" sz="2400" dirty="0"/>
              <a:t>Train model on GCP with GPU</a:t>
            </a:r>
          </a:p>
          <a:p>
            <a:r>
              <a:rPr lang="en-US" sz="2400" dirty="0"/>
              <a:t>Monitor progress through </a:t>
            </a:r>
            <a:r>
              <a:rPr lang="en-US" sz="2400" dirty="0" err="1"/>
              <a:t>Tensorboard</a:t>
            </a:r>
            <a:endParaRPr lang="en-US" sz="2400" dirty="0"/>
          </a:p>
        </p:txBody>
      </p:sp>
      <p:pic>
        <p:nvPicPr>
          <p:cNvPr id="10246" name="Picture 6" descr="A close up of a map&#10;&#10;Description automatically generated">
            <a:extLst>
              <a:ext uri="{FF2B5EF4-FFF2-40B4-BE49-F238E27FC236}">
                <a16:creationId xmlns:a16="http://schemas.microsoft.com/office/drawing/2014/main" id="{F6BCB910-8EB3-4294-A09D-F6EB8A26D29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24241" y="2106021"/>
            <a:ext cx="6167759" cy="2500668"/>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A screenshot of a social media post&#10;&#10;Description automatically generated">
            <a:extLst>
              <a:ext uri="{FF2B5EF4-FFF2-40B4-BE49-F238E27FC236}">
                <a16:creationId xmlns:a16="http://schemas.microsoft.com/office/drawing/2014/main" id="{C8521988-0A7F-45BE-A191-4B25C61C38F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24242" y="0"/>
            <a:ext cx="6167757" cy="2086252"/>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A screenshot of a social media post&#10;&#10;Description automatically generated">
            <a:extLst>
              <a:ext uri="{FF2B5EF4-FFF2-40B4-BE49-F238E27FC236}">
                <a16:creationId xmlns:a16="http://schemas.microsoft.com/office/drawing/2014/main" id="{233F9917-3777-4BF1-A38E-46EC9D13D77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024241" y="4583177"/>
            <a:ext cx="6167759" cy="2274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6702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616</Words>
  <Application>Microsoft Office PowerPoint</Application>
  <PresentationFormat>Widescreen</PresentationFormat>
  <Paragraphs>122</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Object detection in x-ray images</vt:lpstr>
      <vt:lpstr>Motivation and Goals </vt:lpstr>
      <vt:lpstr>Tools </vt:lpstr>
      <vt:lpstr>SIXray Dataset</vt:lpstr>
      <vt:lpstr>Challenges</vt:lpstr>
      <vt:lpstr>Data Science Pipeline</vt:lpstr>
      <vt:lpstr>1. Obtaining Dataset</vt:lpstr>
      <vt:lpstr>PowerPoint Presentation</vt:lpstr>
      <vt:lpstr>PowerPoint Presentation</vt:lpstr>
      <vt:lpstr>4. Evaluating models</vt:lpstr>
      <vt:lpstr>Methodology: Object Detection</vt:lpstr>
      <vt:lpstr>Key differences for each model</vt:lpstr>
      <vt:lpstr>PowerPoint Presentation</vt:lpstr>
      <vt:lpstr>Results</vt:lpstr>
      <vt:lpstr>Results </vt:lpstr>
      <vt:lpstr>PowerPoint Presentation</vt:lpstr>
      <vt:lpstr>PowerPoint Presentation</vt:lpstr>
      <vt:lpstr>Observations</vt:lpstr>
      <vt:lpstr>Future Works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detection in x-ray images</dc:title>
  <dc:creator>Nattapat Juthaprachakul</dc:creator>
  <cp:lastModifiedBy>Nattapat Juthaprachakul</cp:lastModifiedBy>
  <cp:revision>47</cp:revision>
  <dcterms:created xsi:type="dcterms:W3CDTF">2020-04-09T04:44:15Z</dcterms:created>
  <dcterms:modified xsi:type="dcterms:W3CDTF">2020-04-14T23:29:11Z</dcterms:modified>
</cp:coreProperties>
</file>